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68" r:id="rId4"/>
    <p:sldId id="269" r:id="rId5"/>
    <p:sldId id="270" r:id="rId6"/>
    <p:sldId id="271" r:id="rId7"/>
    <p:sldId id="280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-3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7D4E8-91D1-4EEE-A9EF-3F1E69C1798D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681DE-3B5E-44C6-9236-E3C75F4951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40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1986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3AB4B-55E4-441C-83C9-F6A0F78CE14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86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6147" y="794792"/>
            <a:ext cx="3806377" cy="2869992"/>
          </a:xfrm>
          <a:ln/>
        </p:spPr>
      </p:sp>
      <p:sp>
        <p:nvSpPr>
          <p:cNvPr id="1986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3892760"/>
            <a:ext cx="5710342" cy="4116049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28408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1996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6E649A-18D7-4365-B5F3-244F606FE6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96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3250" y="808038"/>
            <a:ext cx="5186363" cy="2917825"/>
          </a:xfrm>
          <a:ln/>
        </p:spPr>
      </p:sp>
      <p:sp>
        <p:nvSpPr>
          <p:cNvPr id="1996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3957639"/>
            <a:ext cx="5837238" cy="418465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46860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2007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09A828-541B-40DF-8AE4-58446F78B40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07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3250" y="808038"/>
            <a:ext cx="5186363" cy="2917825"/>
          </a:xfrm>
          <a:ln/>
        </p:spPr>
      </p:sp>
      <p:sp>
        <p:nvSpPr>
          <p:cNvPr id="200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3957639"/>
            <a:ext cx="5837238" cy="418465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68632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2037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84874-3BC6-4209-A34F-A907C5476B3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37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3250" y="808038"/>
            <a:ext cx="5186363" cy="2917825"/>
          </a:xfrm>
          <a:ln/>
        </p:spPr>
      </p:sp>
      <p:sp>
        <p:nvSpPr>
          <p:cNvPr id="2037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3957639"/>
            <a:ext cx="5837238" cy="418465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4157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2078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C22840-A2DC-4ADF-9576-9F5A322A53C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78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3250" y="808038"/>
            <a:ext cx="5186363" cy="2917825"/>
          </a:xfrm>
          <a:ln/>
        </p:spPr>
      </p:sp>
      <p:sp>
        <p:nvSpPr>
          <p:cNvPr id="2078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3957639"/>
            <a:ext cx="5837238" cy="418465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94065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2089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A6366-98E1-47F9-B133-9AF71FF1739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8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6147" y="794792"/>
            <a:ext cx="3806377" cy="2869992"/>
          </a:xfrm>
          <a:ln/>
        </p:spPr>
      </p:sp>
      <p:sp>
        <p:nvSpPr>
          <p:cNvPr id="2089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3892760"/>
            <a:ext cx="5710342" cy="4116049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05328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Instructor’s Guide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January 1, 2008</a:t>
            </a:r>
          </a:p>
        </p:txBody>
      </p:sp>
      <p:sp>
        <p:nvSpPr>
          <p:cNvPr id="2150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BDC9E2-55B4-4DB1-9216-9A4D37C296E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73250" y="808038"/>
            <a:ext cx="5186363" cy="2917825"/>
          </a:xfrm>
          <a:ln/>
        </p:spPr>
      </p:sp>
      <p:sp>
        <p:nvSpPr>
          <p:cNvPr id="2150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3957639"/>
            <a:ext cx="5837238" cy="418465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015458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041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66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7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40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58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170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90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60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536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31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F7B83-1C4A-47DA-9C1B-223BE8E7A2C0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FFD8-633A-4F2C-9412-61BC6ED13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920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 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Wayne Potter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6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381125"/>
            <a:ext cx="10363200" cy="36576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5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mtClean="0"/>
              <a:t>A </a:t>
            </a:r>
            <a:r>
              <a:rPr lang="en-US" b="1" smtClean="0">
                <a:solidFill>
                  <a:srgbClr val="000099"/>
                </a:solidFill>
              </a:rPr>
              <a:t>process map</a:t>
            </a:r>
            <a:r>
              <a:rPr lang="en-US" smtClean="0"/>
              <a:t> is a pictorial illustration which identifies the steps, inputs &amp; outputs, and other details of a process</a:t>
            </a:r>
          </a:p>
          <a:p>
            <a:pPr eaLnBrk="1" hangingPunct="1">
              <a:spcBef>
                <a:spcPct val="45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mtClean="0"/>
              <a:t>Used to understand how a process works.  </a:t>
            </a:r>
          </a:p>
          <a:p>
            <a:pPr eaLnBrk="1" hangingPunct="1">
              <a:spcBef>
                <a:spcPct val="45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mtClean="0"/>
              <a:t>Provides a step-by-step picture of the process “as is”       (or “to be”) and documents the hidden factory</a:t>
            </a:r>
            <a:endParaRPr lang="en-US" sz="700" smtClean="0"/>
          </a:p>
          <a:p>
            <a:pPr eaLnBrk="1" hangingPunct="1">
              <a:spcBef>
                <a:spcPct val="45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mtClean="0"/>
              <a:t>Used to identify opportunities for process improvement</a:t>
            </a:r>
            <a:endParaRPr lang="en-US" sz="700" smtClean="0"/>
          </a:p>
          <a:p>
            <a:pPr eaLnBrk="1" hangingPunct="1">
              <a:spcBef>
                <a:spcPct val="45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mtClean="0"/>
              <a:t>Helps characterize the functional relationships between inputs  and outputs</a:t>
            </a:r>
          </a:p>
        </p:txBody>
      </p:sp>
      <p:sp>
        <p:nvSpPr>
          <p:cNvPr id="260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778933" y="76200"/>
            <a:ext cx="10363200" cy="7747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What is a Process Map?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44700" y="127000"/>
            <a:ext cx="7772400" cy="6477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Top Level Process Map</a:t>
            </a:r>
          </a:p>
        </p:txBody>
      </p:sp>
      <p:sp useBgFill="1">
        <p:nvSpPr>
          <p:cNvPr id="66563" name="Oval 3"/>
          <p:cNvSpPr>
            <a:spLocks noChangeArrowheads="1"/>
          </p:cNvSpPr>
          <p:nvPr/>
        </p:nvSpPr>
        <p:spPr bwMode="auto">
          <a:xfrm>
            <a:off x="2422526" y="1943100"/>
            <a:ext cx="1679575" cy="8890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400" b="1">
                <a:solidFill>
                  <a:srgbClr val="00279F"/>
                </a:solidFill>
              </a:rPr>
              <a:t>INPUTS</a:t>
            </a:r>
          </a:p>
        </p:txBody>
      </p:sp>
      <p:sp useBgFill="1">
        <p:nvSpPr>
          <p:cNvPr id="66564" name="Oval 4"/>
          <p:cNvSpPr>
            <a:spLocks noChangeArrowheads="1"/>
          </p:cNvSpPr>
          <p:nvPr/>
        </p:nvSpPr>
        <p:spPr bwMode="auto">
          <a:xfrm>
            <a:off x="8013701" y="1943100"/>
            <a:ext cx="1679575" cy="8890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400" b="1">
                <a:solidFill>
                  <a:srgbClr val="00279F"/>
                </a:solidFill>
              </a:rPr>
              <a:t>OUTPUTS</a:t>
            </a:r>
          </a:p>
        </p:txBody>
      </p:sp>
      <p:sp useBgFill="1">
        <p:nvSpPr>
          <p:cNvPr id="66565" name="Rectangle 5"/>
          <p:cNvSpPr>
            <a:spLocks noChangeArrowheads="1"/>
          </p:cNvSpPr>
          <p:nvPr/>
        </p:nvSpPr>
        <p:spPr bwMode="auto">
          <a:xfrm>
            <a:off x="5080000" y="2095500"/>
            <a:ext cx="1879600" cy="584200"/>
          </a:xfrm>
          <a:prstGeom prst="rect">
            <a:avLst/>
          </a:prstGeom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400" b="1">
                <a:solidFill>
                  <a:srgbClr val="00279F"/>
                </a:solidFill>
              </a:rPr>
              <a:t>PROCESS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3649663" y="3073400"/>
            <a:ext cx="1076325" cy="20749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00279F"/>
                </a:solidFill>
              </a:rPr>
              <a:t>X’s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 dirty="0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 dirty="0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 dirty="0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 dirty="0"/>
          </a:p>
          <a:p>
            <a:pPr eaLnBrk="0" latinLnBrk="1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7624764" y="3211513"/>
            <a:ext cx="1076325" cy="2398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279F"/>
                </a:solidFill>
              </a:rPr>
              <a:t>Y’s</a:t>
            </a:r>
            <a:endParaRPr lang="en-US" sz="2400" b="1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/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"/>
            </a:pPr>
            <a:endParaRPr lang="en-US" sz="1400" b="1"/>
          </a:p>
          <a:p>
            <a:pPr eaLnBrk="0" latinLnBrk="1" hangingPunct="0">
              <a:spcBef>
                <a:spcPct val="50000"/>
              </a:spcBef>
            </a:pPr>
            <a:endParaRPr lang="en-US" sz="1400" b="1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4127500" y="2387600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023100" y="2387600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5486400" y="30734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7467600" y="2384426"/>
            <a:ext cx="0" cy="161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5086350" y="1533525"/>
            <a:ext cx="0" cy="50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6953250" y="1533525"/>
            <a:ext cx="0" cy="50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06094" name="Text Box 14"/>
          <p:cNvSpPr txBox="1">
            <a:spLocks noChangeArrowheads="1"/>
          </p:cNvSpPr>
          <p:nvPr/>
        </p:nvSpPr>
        <p:spPr bwMode="auto">
          <a:xfrm>
            <a:off x="3162300" y="5041900"/>
            <a:ext cx="632460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i="1" dirty="0" smtClean="0">
                <a:latin typeface="Times New Roman" pitchFamily="18" charset="0"/>
              </a:rPr>
              <a:t>X’s = Inputs and Y’s = Outputs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 flipV="1">
            <a:off x="4444206" y="2387599"/>
            <a:ext cx="794" cy="15113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4166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27000"/>
            <a:ext cx="6553200" cy="6731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Inputs and Outputs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98600"/>
            <a:ext cx="8153400" cy="4114800"/>
          </a:xfrm>
        </p:spPr>
        <p:txBody>
          <a:bodyPr/>
          <a:lstStyle/>
          <a:p>
            <a:pPr marL="52388" indent="-52388">
              <a:spcBef>
                <a:spcPct val="50000"/>
              </a:spcBef>
              <a:buNone/>
              <a:tabLst>
                <a:tab pos="909638" algn="l"/>
                <a:tab pos="1371600" algn="l"/>
              </a:tabLst>
            </a:pPr>
            <a:r>
              <a:rPr lang="en-US" sz="2600" b="1">
                <a:solidFill>
                  <a:srgbClr val="000099"/>
                </a:solidFill>
              </a:rPr>
              <a:t>Inputs</a:t>
            </a:r>
            <a:r>
              <a:rPr lang="en-US" sz="2600"/>
              <a:t> - the basic resources (products, material, services or information) needed to complete a task or perform a job.  </a:t>
            </a:r>
          </a:p>
          <a:p>
            <a:pPr marL="52388" indent="-52388">
              <a:spcBef>
                <a:spcPct val="50000"/>
              </a:spcBef>
              <a:buNone/>
              <a:tabLst>
                <a:tab pos="909638" algn="l"/>
                <a:tab pos="1371600" algn="l"/>
              </a:tabLst>
            </a:pPr>
            <a:endParaRPr lang="en-US" sz="2600"/>
          </a:p>
          <a:p>
            <a:pPr marL="52388" indent="-52388">
              <a:spcBef>
                <a:spcPct val="50000"/>
              </a:spcBef>
              <a:buNone/>
              <a:tabLst>
                <a:tab pos="909638" algn="l"/>
                <a:tab pos="1371600" algn="l"/>
              </a:tabLst>
            </a:pPr>
            <a:r>
              <a:rPr lang="en-US" sz="2600" b="1">
                <a:solidFill>
                  <a:srgbClr val="000099"/>
                </a:solidFill>
              </a:rPr>
              <a:t>Outputs</a:t>
            </a:r>
            <a:r>
              <a:rPr lang="en-US" sz="2600"/>
              <a:t> - the products, material, services, or information provided to the customer (internal or external).  </a:t>
            </a:r>
          </a:p>
          <a:p>
            <a:pPr marL="52388" indent="-52388">
              <a:spcBef>
                <a:spcPct val="50000"/>
              </a:spcBef>
              <a:buNone/>
              <a:tabLst>
                <a:tab pos="909638" algn="l"/>
                <a:tab pos="1371600" algn="l"/>
              </a:tabLst>
            </a:pPr>
            <a:r>
              <a:rPr lang="en-US" sz="2600"/>
              <a:t>		</a:t>
            </a:r>
          </a:p>
        </p:txBody>
      </p:sp>
      <p:sp>
        <p:nvSpPr>
          <p:cNvPr id="2608132" name="Text Box 4"/>
          <p:cNvSpPr txBox="1">
            <a:spLocks noChangeArrowheads="1"/>
          </p:cNvSpPr>
          <p:nvPr/>
        </p:nvSpPr>
        <p:spPr bwMode="auto">
          <a:xfrm>
            <a:off x="3162300" y="5400676"/>
            <a:ext cx="63246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sm" len="med"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i="1">
                <a:latin typeface="Times New Roman" pitchFamily="18" charset="0"/>
              </a:rPr>
              <a:t>Inputs &amp; Outputs are listed on the process map</a:t>
            </a: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5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219200"/>
            <a:ext cx="7772400" cy="4114800"/>
          </a:xfrm>
        </p:spPr>
        <p:txBody>
          <a:bodyPr>
            <a:normAutofit/>
          </a:bodyPr>
          <a:lstStyle/>
          <a:p>
            <a:pPr marL="279400" indent="-27940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99"/>
                </a:solidFill>
              </a:rPr>
              <a:t>Y = </a:t>
            </a:r>
            <a:r>
              <a:rPr lang="en-US" b="1" i="1" dirty="0" smtClean="0">
                <a:solidFill>
                  <a:srgbClr val="000099"/>
                </a:solidFill>
              </a:rPr>
              <a:t>f</a:t>
            </a:r>
            <a:r>
              <a:rPr lang="en-US" b="1" dirty="0" smtClean="0">
                <a:solidFill>
                  <a:srgbClr val="000099"/>
                </a:solidFill>
              </a:rPr>
              <a:t> (x</a:t>
            </a:r>
            <a:r>
              <a:rPr lang="en-US" dirty="0" smtClean="0">
                <a:solidFill>
                  <a:srgbClr val="000099"/>
                </a:solidFill>
              </a:rPr>
              <a:t>)</a:t>
            </a:r>
            <a:r>
              <a:rPr lang="en-US" dirty="0" smtClean="0"/>
              <a:t> is used to characterize a process and the functional relationship of inputs and outputs</a:t>
            </a:r>
          </a:p>
          <a:p>
            <a:pPr marL="679450" lvl="1">
              <a:buFont typeface="Wingdings" pitchFamily="2" charset="2"/>
              <a:buChar char="§"/>
            </a:pPr>
            <a:endParaRPr lang="en-US" sz="1300" dirty="0"/>
          </a:p>
          <a:p>
            <a:pPr marL="279400" indent="-279400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smtClean="0"/>
              <a:t>What does this mean?</a:t>
            </a:r>
          </a:p>
          <a:p>
            <a:pPr marL="679450"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err="1" smtClean="0"/>
              <a:t>Xs</a:t>
            </a:r>
            <a:r>
              <a:rPr lang="en-US" dirty="0" smtClean="0"/>
              <a:t> are inputs</a:t>
            </a:r>
          </a:p>
          <a:p>
            <a:pPr marL="679450"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err="1" smtClean="0"/>
              <a:t>Ys</a:t>
            </a:r>
            <a:r>
              <a:rPr lang="en-US" dirty="0" smtClean="0"/>
              <a:t> are outputs</a:t>
            </a:r>
          </a:p>
          <a:p>
            <a:pPr marL="679450"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smtClean="0"/>
              <a:t>outputs are a function of inputs</a:t>
            </a:r>
          </a:p>
          <a:p>
            <a:pPr marL="679450"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smtClean="0"/>
              <a:t>variation in </a:t>
            </a:r>
            <a:r>
              <a:rPr lang="en-US" dirty="0" err="1" smtClean="0"/>
              <a:t>Xs</a:t>
            </a:r>
            <a:r>
              <a:rPr lang="en-US" dirty="0" smtClean="0"/>
              <a:t> causes variation in </a:t>
            </a:r>
            <a:r>
              <a:rPr lang="en-US" dirty="0" err="1" smtClean="0"/>
              <a:t>Ys</a:t>
            </a:r>
            <a:endParaRPr lang="en-US" dirty="0" smtClean="0"/>
          </a:p>
          <a:p>
            <a:pPr marL="679450"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dirty="0" smtClean="0"/>
              <a:t>the product depends on the process!</a:t>
            </a:r>
          </a:p>
          <a:p>
            <a:pPr marL="0" indent="0">
              <a:buClr>
                <a:srgbClr val="000099"/>
              </a:buClr>
              <a:buNone/>
            </a:pPr>
            <a:endParaRPr lang="en-US" dirty="0" smtClean="0"/>
          </a:p>
          <a:p>
            <a:pPr marL="279400" indent="-279400">
              <a:buClr>
                <a:srgbClr val="000099"/>
              </a:buClr>
              <a:buFont typeface="Wingdings" pitchFamily="2" charset="2"/>
              <a:buChar char="§"/>
            </a:pPr>
            <a:endParaRPr lang="en-US" i="1" dirty="0" smtClean="0"/>
          </a:p>
          <a:p>
            <a:pPr marL="279400" indent="-279400">
              <a:buClr>
                <a:srgbClr val="000099"/>
              </a:buClr>
              <a:buFont typeface="Wingdings" pitchFamily="2" charset="2"/>
              <a:buChar char="§"/>
            </a:pPr>
            <a:endParaRPr lang="en-US" b="1" dirty="0" smtClean="0"/>
          </a:p>
          <a:p>
            <a:pPr marL="279400" indent="-279400">
              <a:buFont typeface="Wingdings" pitchFamily="2" charset="2"/>
              <a:buChar char="§"/>
            </a:pPr>
            <a:endParaRPr lang="en-US" dirty="0" smtClean="0"/>
          </a:p>
          <a:p>
            <a:pPr marL="279400" indent="-279400"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261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127000"/>
            <a:ext cx="7772400" cy="6731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Functional Relationships</a:t>
            </a:r>
          </a:p>
        </p:txBody>
      </p:sp>
      <p:sp>
        <p:nvSpPr>
          <p:cNvPr id="2614276" name="Rectangle 4"/>
          <p:cNvSpPr>
            <a:spLocks noChangeArrowheads="1"/>
          </p:cNvSpPr>
          <p:nvPr/>
        </p:nvSpPr>
        <p:spPr bwMode="auto">
          <a:xfrm>
            <a:off x="2362200" y="5588000"/>
            <a:ext cx="769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/>
              <a:t>We must control the </a:t>
            </a:r>
            <a:r>
              <a:rPr lang="en-US" sz="2000" b="1" dirty="0" err="1" smtClean="0"/>
              <a:t>Xs</a:t>
            </a:r>
            <a:r>
              <a:rPr lang="en-US" sz="2000" b="1" dirty="0" smtClean="0"/>
              <a:t> </a:t>
            </a:r>
            <a:r>
              <a:rPr lang="en-US" sz="2000" b="1" dirty="0"/>
              <a:t>and monitor </a:t>
            </a:r>
            <a:r>
              <a:rPr lang="en-US" sz="2000" b="1" dirty="0" err="1" smtClean="0"/>
              <a:t>Ys</a:t>
            </a:r>
            <a:r>
              <a:rPr lang="en-US" sz="2000" b="1" dirty="0" smtClean="0"/>
              <a:t> </a:t>
            </a:r>
            <a:r>
              <a:rPr lang="en-US" sz="2000" b="1" dirty="0"/>
              <a:t>for improvement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70319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92300" y="152400"/>
            <a:ext cx="8610600" cy="584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Example: Process Map Inputs &amp; Outputs</a:t>
            </a:r>
          </a:p>
        </p:txBody>
      </p:sp>
      <p:sp>
        <p:nvSpPr>
          <p:cNvPr id="2624515" name="Text Box 3"/>
          <p:cNvSpPr txBox="1">
            <a:spLocks noChangeArrowheads="1"/>
          </p:cNvSpPr>
          <p:nvPr/>
        </p:nvSpPr>
        <p:spPr bwMode="auto">
          <a:xfrm>
            <a:off x="3019425" y="1608139"/>
            <a:ext cx="928688" cy="6572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lIns="137160" tIns="137160" rIns="137160" bIns="137160" anchor="ctr"/>
          <a:lstStyle/>
          <a:p>
            <a:pPr algn="ctr" eaLnBrk="0" hangingPunct="0">
              <a:defRPr/>
            </a:pPr>
            <a:r>
              <a:rPr lang="en-US" sz="1200"/>
              <a:t>Put original </a:t>
            </a:r>
          </a:p>
          <a:p>
            <a:pPr algn="ctr" eaLnBrk="0" hangingPunct="0">
              <a:defRPr/>
            </a:pPr>
            <a:r>
              <a:rPr lang="en-US" sz="1200"/>
              <a:t>on glass </a:t>
            </a:r>
          </a:p>
        </p:txBody>
      </p:sp>
      <p:sp>
        <p:nvSpPr>
          <p:cNvPr id="2624516" name="Text Box 4"/>
          <p:cNvSpPr txBox="1">
            <a:spLocks noChangeArrowheads="1"/>
          </p:cNvSpPr>
          <p:nvPr/>
        </p:nvSpPr>
        <p:spPr bwMode="auto">
          <a:xfrm>
            <a:off x="4641850" y="1608139"/>
            <a:ext cx="928688" cy="6572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lIns="137160" tIns="137160" rIns="137160" bIns="137160" anchor="ctr"/>
          <a:lstStyle/>
          <a:p>
            <a:pPr algn="ctr" eaLnBrk="0" hangingPunct="0">
              <a:defRPr/>
            </a:pPr>
            <a:r>
              <a:rPr lang="en-US" sz="1200"/>
              <a:t>Close Lid</a:t>
            </a:r>
          </a:p>
        </p:txBody>
      </p:sp>
      <p:sp>
        <p:nvSpPr>
          <p:cNvPr id="2624517" name="Text Box 5"/>
          <p:cNvSpPr txBox="1">
            <a:spLocks noChangeArrowheads="1"/>
          </p:cNvSpPr>
          <p:nvPr/>
        </p:nvSpPr>
        <p:spPr bwMode="auto">
          <a:xfrm>
            <a:off x="6264275" y="1608139"/>
            <a:ext cx="928688" cy="6572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lIns="137160" tIns="137160" rIns="137160" bIns="137160" anchor="ctr"/>
          <a:lstStyle/>
          <a:p>
            <a:pPr algn="ctr" eaLnBrk="0" hangingPunct="0">
              <a:defRPr/>
            </a:pPr>
            <a:r>
              <a:rPr lang="en-US" sz="1200"/>
              <a:t>Adjust </a:t>
            </a:r>
          </a:p>
          <a:p>
            <a:pPr algn="ctr" eaLnBrk="0" hangingPunct="0">
              <a:defRPr/>
            </a:pPr>
            <a:r>
              <a:rPr lang="en-US" sz="1200"/>
              <a:t>Settings</a:t>
            </a:r>
          </a:p>
        </p:txBody>
      </p:sp>
      <p:sp>
        <p:nvSpPr>
          <p:cNvPr id="2624518" name="Text Box 6"/>
          <p:cNvSpPr txBox="1">
            <a:spLocks noChangeArrowheads="1"/>
          </p:cNvSpPr>
          <p:nvPr/>
        </p:nvSpPr>
        <p:spPr bwMode="auto">
          <a:xfrm>
            <a:off x="7886700" y="1608139"/>
            <a:ext cx="928688" cy="6572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lIns="137160" tIns="137160" rIns="137160" bIns="137160" anchor="ctr"/>
          <a:lstStyle/>
          <a:p>
            <a:pPr algn="ctr" eaLnBrk="0" hangingPunct="0">
              <a:defRPr/>
            </a:pPr>
            <a:r>
              <a:rPr lang="en-US" sz="1200"/>
              <a:t>Press </a:t>
            </a:r>
            <a:br>
              <a:rPr lang="en-US" sz="1200"/>
            </a:br>
            <a:r>
              <a:rPr lang="en-US" sz="1200"/>
              <a:t>START</a:t>
            </a:r>
          </a:p>
        </p:txBody>
      </p:sp>
      <p:cxnSp>
        <p:nvCxnSpPr>
          <p:cNvPr id="74759" name="AutoShape 7"/>
          <p:cNvCxnSpPr>
            <a:cxnSpLocks noChangeShapeType="1"/>
            <a:stCxn id="2624515" idx="3"/>
            <a:endCxn id="2624516" idx="1"/>
          </p:cNvCxnSpPr>
          <p:nvPr/>
        </p:nvCxnSpPr>
        <p:spPr bwMode="auto">
          <a:xfrm>
            <a:off x="3957639" y="1936750"/>
            <a:ext cx="674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74760" name="AutoShape 8"/>
          <p:cNvCxnSpPr>
            <a:cxnSpLocks noChangeShapeType="1"/>
            <a:stCxn id="2624516" idx="3"/>
            <a:endCxn id="2624517" idx="1"/>
          </p:cNvCxnSpPr>
          <p:nvPr/>
        </p:nvCxnSpPr>
        <p:spPr bwMode="auto">
          <a:xfrm>
            <a:off x="5580064" y="1936750"/>
            <a:ext cx="674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74761" name="AutoShape 9"/>
          <p:cNvCxnSpPr>
            <a:cxnSpLocks noChangeShapeType="1"/>
            <a:stCxn id="2624517" idx="3"/>
            <a:endCxn id="2624518" idx="1"/>
          </p:cNvCxnSpPr>
          <p:nvPr/>
        </p:nvCxnSpPr>
        <p:spPr bwMode="auto">
          <a:xfrm>
            <a:off x="7202489" y="1936750"/>
            <a:ext cx="6746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74762" name="AutoShape 10"/>
          <p:cNvCxnSpPr>
            <a:cxnSpLocks noChangeShapeType="1"/>
            <a:stCxn id="2624518" idx="3"/>
          </p:cNvCxnSpPr>
          <p:nvPr/>
        </p:nvCxnSpPr>
        <p:spPr bwMode="auto">
          <a:xfrm>
            <a:off x="8824913" y="1936751"/>
            <a:ext cx="1433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3810000" y="4046539"/>
            <a:ext cx="1676400" cy="16478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Original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orientation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location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Copier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readiness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toner supply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5410200" y="4060825"/>
            <a:ext cx="1676400" cy="137318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Copier lid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position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Original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orientation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location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7072313" y="4046538"/>
            <a:ext cx="1676400" cy="19224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Settings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copy quantity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copy contrast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staple setting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   - location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   - quantity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paper size</a:t>
            </a:r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9144000" y="1941514"/>
            <a:ext cx="0" cy="2020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8686800" y="4051300"/>
            <a:ext cx="1676400" cy="21971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Status message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Output tray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number of copies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- quality of copies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   - legibility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   - staple location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   - staple quantity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      - contrast</a:t>
            </a:r>
          </a:p>
        </p:txBody>
      </p:sp>
      <p:cxnSp>
        <p:nvCxnSpPr>
          <p:cNvPr id="74768" name="AutoShape 16"/>
          <p:cNvCxnSpPr>
            <a:cxnSpLocks noChangeShapeType="1"/>
            <a:endCxn id="2624515" idx="1"/>
          </p:cNvCxnSpPr>
          <p:nvPr/>
        </p:nvCxnSpPr>
        <p:spPr bwMode="auto">
          <a:xfrm>
            <a:off x="2286000" y="1936750"/>
            <a:ext cx="723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3048000" y="2441575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Copier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Operator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Original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Copier SOP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4648200" y="2441575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Copier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   - lid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Operator</a:t>
            </a:r>
          </a:p>
          <a:p>
            <a:pPr eaLnBrk="0" hangingPunct="0">
              <a:spcBef>
                <a:spcPct val="25000"/>
              </a:spcBef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6248400" y="2370139"/>
            <a:ext cx="1219200" cy="138499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1200">
                <a:latin typeface="Times New Roman" pitchFamily="18" charset="0"/>
              </a:rPr>
              <a:t>Copier</a:t>
            </a:r>
          </a:p>
          <a:p>
            <a:pPr eaLnBrk="0" hangingPunct="0">
              <a:spcBef>
                <a:spcPct val="20000"/>
              </a:spcBef>
            </a:pPr>
            <a:r>
              <a:rPr lang="en-US" sz="1200">
                <a:latin typeface="Times New Roman" pitchFamily="18" charset="0"/>
              </a:rPr>
              <a:t>   - control panel</a:t>
            </a:r>
          </a:p>
          <a:p>
            <a:pPr eaLnBrk="0" hangingPunct="0">
              <a:spcBef>
                <a:spcPct val="20000"/>
              </a:spcBef>
            </a:pPr>
            <a:r>
              <a:rPr lang="en-US" sz="1200">
                <a:latin typeface="Times New Roman" pitchFamily="18" charset="0"/>
              </a:rPr>
              <a:t>Operator</a:t>
            </a:r>
          </a:p>
          <a:p>
            <a:pPr eaLnBrk="0" hangingPunct="0">
              <a:spcBef>
                <a:spcPct val="20000"/>
              </a:spcBef>
            </a:pPr>
            <a:r>
              <a:rPr lang="en-US" sz="1200">
                <a:latin typeface="Times New Roman" pitchFamily="18" charset="0"/>
              </a:rPr>
              <a:t>Original</a:t>
            </a:r>
          </a:p>
          <a:p>
            <a:pPr eaLnBrk="0" hangingPunct="0">
              <a:spcBef>
                <a:spcPct val="20000"/>
              </a:spcBef>
            </a:pPr>
            <a:r>
              <a:rPr lang="en-US" sz="1200">
                <a:latin typeface="Times New Roman" pitchFamily="18" charset="0"/>
              </a:rPr>
              <a:t>   - size</a:t>
            </a:r>
          </a:p>
          <a:p>
            <a:pPr eaLnBrk="0" hangingPunct="0">
              <a:spcBef>
                <a:spcPct val="20000"/>
              </a:spcBef>
            </a:pPr>
            <a:r>
              <a:rPr lang="en-US" sz="1200">
                <a:latin typeface="Times New Roman" pitchFamily="18" charset="0"/>
              </a:rPr>
              <a:t>   - quality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7924800" y="2441575"/>
            <a:ext cx="990600" cy="9604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Copier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Operator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Original</a:t>
            </a:r>
          </a:p>
          <a:p>
            <a:pPr eaLnBrk="0" hangingPunct="0">
              <a:spcBef>
                <a:spcPct val="25000"/>
              </a:spcBef>
            </a:pPr>
            <a:r>
              <a:rPr lang="en-US" sz="1200">
                <a:latin typeface="Times New Roman" pitchFamily="18" charset="0"/>
              </a:rPr>
              <a:t>Copier SOP</a:t>
            </a:r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>
            <a:off x="7531100" y="1943100"/>
            <a:ext cx="0" cy="202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>
            <a:off x="5880100" y="1930400"/>
            <a:ext cx="0" cy="202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4241800" y="1930400"/>
            <a:ext cx="0" cy="2020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28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152400"/>
            <a:ext cx="10363200" cy="584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Process Map Guidelines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0" y="1608138"/>
            <a:ext cx="3333751" cy="4360862"/>
            <a:chOff x="2160" y="1013"/>
            <a:chExt cx="1575" cy="2747"/>
          </a:xfrm>
        </p:grpSpPr>
        <p:sp>
          <p:nvSpPr>
            <p:cNvPr id="2626564" name="Text Box 4"/>
            <p:cNvSpPr txBox="1">
              <a:spLocks noChangeArrowheads="1"/>
            </p:cNvSpPr>
            <p:nvPr/>
          </p:nvSpPr>
          <p:spPr bwMode="auto">
            <a:xfrm>
              <a:off x="2170" y="1013"/>
              <a:ext cx="585" cy="41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1"/>
              </a:outerShdw>
            </a:effectLst>
          </p:spPr>
          <p:txBody>
            <a:bodyPr wrap="none" lIns="137160" tIns="137160" rIns="137160" bIns="137160" anchor="ctr"/>
            <a:lstStyle/>
            <a:p>
              <a:pPr algn="ctr" eaLnBrk="0" hangingPunct="0">
                <a:defRPr/>
              </a:pPr>
              <a:r>
                <a:rPr lang="en-US" sz="1200"/>
                <a:t>Adjust </a:t>
              </a:r>
            </a:p>
            <a:p>
              <a:pPr algn="ctr" eaLnBrk="0" hangingPunct="0">
                <a:defRPr/>
              </a:pPr>
              <a:r>
                <a:rPr lang="en-US" sz="1200"/>
                <a:t>Settings</a:t>
              </a:r>
            </a:p>
          </p:txBody>
        </p:sp>
        <p:cxnSp>
          <p:nvCxnSpPr>
            <p:cNvPr id="75789" name="AutoShape 5"/>
            <p:cNvCxnSpPr>
              <a:cxnSpLocks noChangeShapeType="1"/>
              <a:stCxn id="2626564" idx="3"/>
            </p:cNvCxnSpPr>
            <p:nvPr/>
          </p:nvCxnSpPr>
          <p:spPr bwMode="auto">
            <a:xfrm>
              <a:off x="2761" y="1220"/>
              <a:ext cx="4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75790" name="Text Box 6"/>
            <p:cNvSpPr txBox="1">
              <a:spLocks noChangeArrowheads="1"/>
            </p:cNvSpPr>
            <p:nvPr/>
          </p:nvSpPr>
          <p:spPr bwMode="auto">
            <a:xfrm>
              <a:off x="2679" y="2549"/>
              <a:ext cx="1056" cy="1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Settings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   - copy quantity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   - copy contrast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   - staple setting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      - location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      - quantity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200">
                  <a:latin typeface="Times New Roman" pitchFamily="18" charset="0"/>
                </a:rPr>
                <a:t>   - paper size</a:t>
              </a:r>
            </a:p>
          </p:txBody>
        </p:sp>
        <p:sp>
          <p:nvSpPr>
            <p:cNvPr id="75791" name="Text Box 7"/>
            <p:cNvSpPr txBox="1">
              <a:spLocks noChangeArrowheads="1"/>
            </p:cNvSpPr>
            <p:nvPr/>
          </p:nvSpPr>
          <p:spPr bwMode="auto">
            <a:xfrm>
              <a:off x="2160" y="1493"/>
              <a:ext cx="768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sz="1200">
                  <a:latin typeface="Times New Roman" pitchFamily="18" charset="0"/>
                </a:rPr>
                <a:t>Copier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200">
                  <a:latin typeface="Times New Roman" pitchFamily="18" charset="0"/>
                </a:rPr>
                <a:t>   - control panel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200">
                  <a:latin typeface="Times New Roman" pitchFamily="18" charset="0"/>
                </a:rPr>
                <a:t>Operator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200">
                  <a:latin typeface="Times New Roman" pitchFamily="18" charset="0"/>
                </a:rPr>
                <a:t>Original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200">
                  <a:latin typeface="Times New Roman" pitchFamily="18" charset="0"/>
                </a:rPr>
                <a:t>   - size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sz="1200">
                  <a:latin typeface="Times New Roman" pitchFamily="18" charset="0"/>
                </a:rPr>
                <a:t>   - quality</a:t>
              </a:r>
            </a:p>
          </p:txBody>
        </p:sp>
        <p:sp>
          <p:nvSpPr>
            <p:cNvPr id="75792" name="Line 8"/>
            <p:cNvSpPr>
              <a:spLocks noChangeShapeType="1"/>
            </p:cNvSpPr>
            <p:nvPr/>
          </p:nvSpPr>
          <p:spPr bwMode="auto">
            <a:xfrm>
              <a:off x="2968" y="1224"/>
              <a:ext cx="0" cy="1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80" name="AutoShape 9"/>
          <p:cNvSpPr>
            <a:spLocks noChangeArrowheads="1"/>
          </p:cNvSpPr>
          <p:nvPr/>
        </p:nvSpPr>
        <p:spPr bwMode="auto">
          <a:xfrm>
            <a:off x="812800" y="1143000"/>
            <a:ext cx="3048000" cy="914400"/>
          </a:xfrm>
          <a:prstGeom prst="wedgeRoundRectCallout">
            <a:avLst>
              <a:gd name="adj1" fmla="val 74028"/>
              <a:gd name="adj2" fmla="val 33856"/>
              <a:gd name="adj3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Process step names should be: </a:t>
            </a:r>
          </a:p>
          <a:p>
            <a:pPr algn="ctr" eaLnBrk="0" hangingPunct="0"/>
            <a:r>
              <a:rPr lang="en-US">
                <a:latin typeface="Times New Roman" pitchFamily="18" charset="0"/>
              </a:rPr>
              <a:t>“verb noun”</a:t>
            </a:r>
          </a:p>
        </p:txBody>
      </p:sp>
      <p:sp>
        <p:nvSpPr>
          <p:cNvPr id="75781" name="AutoShape 10"/>
          <p:cNvSpPr>
            <a:spLocks noChangeArrowheads="1"/>
          </p:cNvSpPr>
          <p:nvPr/>
        </p:nvSpPr>
        <p:spPr bwMode="auto">
          <a:xfrm>
            <a:off x="7213600" y="1600200"/>
            <a:ext cx="3352800" cy="1371600"/>
          </a:xfrm>
          <a:prstGeom prst="wedgeRoundRectCallout">
            <a:avLst>
              <a:gd name="adj1" fmla="val -73106"/>
              <a:gd name="adj2" fmla="val 125347"/>
              <a:gd name="adj3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Process outputs often have characteristics that are measurable or observable</a:t>
            </a:r>
          </a:p>
        </p:txBody>
      </p:sp>
      <p:sp>
        <p:nvSpPr>
          <p:cNvPr id="75782" name="AutoShape 11"/>
          <p:cNvSpPr>
            <a:spLocks noChangeArrowheads="1"/>
          </p:cNvSpPr>
          <p:nvPr/>
        </p:nvSpPr>
        <p:spPr bwMode="auto">
          <a:xfrm>
            <a:off x="8331200" y="3200400"/>
            <a:ext cx="3352800" cy="990600"/>
          </a:xfrm>
          <a:prstGeom prst="wedgeRoundRectCallout">
            <a:avLst>
              <a:gd name="adj1" fmla="val -85227"/>
              <a:gd name="adj2" fmla="val 90222"/>
              <a:gd name="adj3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Indent characteristics beneath the output they describe</a:t>
            </a:r>
          </a:p>
        </p:txBody>
      </p:sp>
      <p:sp>
        <p:nvSpPr>
          <p:cNvPr id="75783" name="AutoShape 12"/>
          <p:cNvSpPr>
            <a:spLocks noChangeArrowheads="1"/>
          </p:cNvSpPr>
          <p:nvPr/>
        </p:nvSpPr>
        <p:spPr bwMode="auto">
          <a:xfrm>
            <a:off x="914400" y="4572000"/>
            <a:ext cx="3251200" cy="1295400"/>
          </a:xfrm>
          <a:prstGeom prst="wedgeRoundRectCallout">
            <a:avLst>
              <a:gd name="adj1" fmla="val 102213"/>
              <a:gd name="adj2" fmla="val -14338"/>
              <a:gd name="adj3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Characteristics should be stated neutrally rather than positively or negatively </a:t>
            </a:r>
          </a:p>
        </p:txBody>
      </p:sp>
      <p:sp>
        <p:nvSpPr>
          <p:cNvPr id="75784" name="AutoShape 13"/>
          <p:cNvSpPr>
            <a:spLocks/>
          </p:cNvSpPr>
          <p:nvPr/>
        </p:nvSpPr>
        <p:spPr bwMode="auto">
          <a:xfrm>
            <a:off x="3149600" y="2286000"/>
            <a:ext cx="1016000" cy="1447800"/>
          </a:xfrm>
          <a:prstGeom prst="leftBrace">
            <a:avLst>
              <a:gd name="adj1" fmla="val 1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26574" name="Text Box 14"/>
          <p:cNvSpPr txBox="1">
            <a:spLocks noChangeArrowheads="1"/>
          </p:cNvSpPr>
          <p:nvPr/>
        </p:nvSpPr>
        <p:spPr bwMode="auto">
          <a:xfrm>
            <a:off x="812800" y="2819401"/>
            <a:ext cx="2438400" cy="95410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Process step inputs</a:t>
            </a: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Usually placed directly below process step box</a:t>
            </a:r>
          </a:p>
        </p:txBody>
      </p:sp>
      <p:sp>
        <p:nvSpPr>
          <p:cNvPr id="2626575" name="Text Box 15"/>
          <p:cNvSpPr txBox="1">
            <a:spLocks noChangeArrowheads="1"/>
          </p:cNvSpPr>
          <p:nvPr/>
        </p:nvSpPr>
        <p:spPr bwMode="auto">
          <a:xfrm>
            <a:off x="8331200" y="4572000"/>
            <a:ext cx="3048000" cy="120032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Process step outputs</a:t>
            </a: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Usually placed below arrow extending downward from process step box</a:t>
            </a:r>
          </a:p>
        </p:txBody>
      </p:sp>
      <p:sp>
        <p:nvSpPr>
          <p:cNvPr id="75787" name="AutoShape 16"/>
          <p:cNvSpPr>
            <a:spLocks/>
          </p:cNvSpPr>
          <p:nvPr/>
        </p:nvSpPr>
        <p:spPr bwMode="auto">
          <a:xfrm flipH="1">
            <a:off x="7112000" y="4114800"/>
            <a:ext cx="1016000" cy="1905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27000"/>
            <a:ext cx="7772400" cy="660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Process Mapping Steps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9700" y="1219200"/>
            <a:ext cx="7874000" cy="4495800"/>
          </a:xfrm>
        </p:spPr>
        <p:txBody>
          <a:bodyPr>
            <a:normAutofit/>
          </a:bodyPr>
          <a:lstStyle/>
          <a:p>
            <a:pPr indent="-27940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                 </a:t>
            </a:r>
            <a:r>
              <a:rPr lang="en-US" sz="2400" b="1" dirty="0"/>
              <a:t>Develop </a:t>
            </a:r>
            <a:r>
              <a:rPr lang="en-US" sz="2400" b="1" dirty="0" smtClean="0"/>
              <a:t>Process Map Checklist</a:t>
            </a:r>
          </a:p>
          <a:p>
            <a:pPr indent="-279400">
              <a:buNone/>
            </a:pPr>
            <a:endParaRPr lang="en-US" dirty="0" smtClean="0"/>
          </a:p>
          <a:p>
            <a:pPr lvl="1" indent="-223838">
              <a:buFontTx/>
              <a:buChar char="1"/>
            </a:pPr>
            <a:r>
              <a:rPr lang="en-US" dirty="0" smtClean="0"/>
              <a:t>- Identify process boundaries</a:t>
            </a:r>
          </a:p>
          <a:p>
            <a:pPr marL="461962" lvl="1" indent="0">
              <a:buNone/>
            </a:pPr>
            <a:r>
              <a:rPr lang="en-US" dirty="0" smtClean="0"/>
              <a:t>2 – Identify all steps in the process</a:t>
            </a:r>
          </a:p>
          <a:p>
            <a:pPr marL="461962" lvl="1" indent="0">
              <a:buNone/>
            </a:pPr>
            <a:r>
              <a:rPr lang="en-US" dirty="0" smtClean="0"/>
              <a:t>3 - Identify and inputs (</a:t>
            </a:r>
            <a:r>
              <a:rPr lang="en-US" dirty="0" err="1" smtClean="0"/>
              <a:t>Xs</a:t>
            </a:r>
            <a:r>
              <a:rPr lang="en-US" dirty="0" smtClean="0"/>
              <a:t>) and outputs (</a:t>
            </a:r>
            <a:r>
              <a:rPr lang="en-US" dirty="0" err="1" smtClean="0"/>
              <a:t>Ys</a:t>
            </a:r>
            <a:r>
              <a:rPr lang="en-US" dirty="0" smtClean="0"/>
              <a:t>) for each step</a:t>
            </a:r>
          </a:p>
          <a:p>
            <a:pPr marL="461962" lvl="1" indent="0">
              <a:buNone/>
            </a:pPr>
            <a:r>
              <a:rPr lang="en-US" dirty="0" smtClean="0"/>
              <a:t>3 - Identify process owner, customers, and suppliers</a:t>
            </a:r>
          </a:p>
          <a:p>
            <a:pPr marL="461962" lvl="1" indent="0">
              <a:buNone/>
            </a:pPr>
            <a:r>
              <a:rPr lang="en-US" dirty="0" smtClean="0"/>
              <a:t>4 - Identify value added and/or non-value added steps</a:t>
            </a:r>
          </a:p>
          <a:p>
            <a:pPr marL="461962" lvl="1" indent="0">
              <a:buNone/>
            </a:pPr>
            <a:r>
              <a:rPr lang="en-US" dirty="0" smtClean="0"/>
              <a:t>5 – Target process improvement projects on non-value added step unless they’re needed for compliance to other over-sight, i.e., safety, customer, government, etc.  </a:t>
            </a:r>
          </a:p>
          <a:p>
            <a:pPr lvl="1" indent="-223838">
              <a:buNone/>
            </a:pPr>
            <a:r>
              <a:rPr lang="en-US" dirty="0" smtClean="0"/>
              <a:t>6  -  Brainstorm improvement; and implement</a:t>
            </a:r>
          </a:p>
          <a:p>
            <a:pPr lvl="1" indent="-223838">
              <a:buFontTx/>
              <a:buChar char="6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707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000D7C758CD4FA8D68CA661EBC565" ma:contentTypeVersion="0" ma:contentTypeDescription="Create a new document." ma:contentTypeScope="" ma:versionID="1a5add1e39d5e16a8679ca51ad31158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48EE4EC-6DAB-43A3-94CC-1ACB8DC1A7CD}"/>
</file>

<file path=customXml/itemProps2.xml><?xml version="1.0" encoding="utf-8"?>
<ds:datastoreItem xmlns:ds="http://schemas.openxmlformats.org/officeDocument/2006/customXml" ds:itemID="{0CFC383D-4B84-4F48-95F8-3621D6891976}"/>
</file>

<file path=customXml/itemProps3.xml><?xml version="1.0" encoding="utf-8"?>
<ds:datastoreItem xmlns:ds="http://schemas.openxmlformats.org/officeDocument/2006/customXml" ds:itemID="{DB40A55B-DDF9-421F-B999-2A70ACB50916}"/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578</Words>
  <Application>Microsoft Office PowerPoint</Application>
  <PresentationFormat>Custom</PresentationFormat>
  <Paragraphs>150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Process Maps</vt:lpstr>
      <vt:lpstr>What is a Process Map?</vt:lpstr>
      <vt:lpstr>Top Level Process Map</vt:lpstr>
      <vt:lpstr>Inputs and Outputs</vt:lpstr>
      <vt:lpstr>Functional Relationships</vt:lpstr>
      <vt:lpstr>Example: Process Map Inputs &amp; Outputs</vt:lpstr>
      <vt:lpstr>Process Map Guidelines</vt:lpstr>
      <vt:lpstr>Process Mapping Steps</vt:lpstr>
    </vt:vector>
  </TitlesOfParts>
  <Company>Newport News Shipbuilding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Potter, Wayne</dc:creator>
  <cp:lastModifiedBy>wayne</cp:lastModifiedBy>
  <cp:revision>24</cp:revision>
  <dcterms:created xsi:type="dcterms:W3CDTF">2016-09-01T13:22:15Z</dcterms:created>
  <dcterms:modified xsi:type="dcterms:W3CDTF">2018-05-30T22:02:05Z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0x010100547000D7C758CD4FA8D68CA661EBC565</vt:lpwstr>
  </property>
</Properties>
</file>