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12EEA-2EE5-4E96-874B-7EB4F6C4B21D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E5873-84A6-448A-AAAA-A190BE3F0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14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B7E819-7268-4D66-952F-378E643432CC}" type="slidenum">
              <a:rPr lang="en-AU">
                <a:solidFill>
                  <a:srgbClr val="000000"/>
                </a:solidFill>
              </a:rPr>
              <a:pPr/>
              <a:t>1</a:t>
            </a:fld>
            <a:endParaRPr lang="en-AU">
              <a:solidFill>
                <a:srgbClr val="000000"/>
              </a:solidFill>
            </a:endParaRPr>
          </a:p>
        </p:txBody>
      </p:sp>
      <p:sp>
        <p:nvSpPr>
          <p:cNvPr id="441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1681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5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94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58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80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11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853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9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0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0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6819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37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9567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46567" y="6584950"/>
            <a:ext cx="149432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3333CC"/>
                </a:solidFill>
                <a:cs typeface="Arial" panose="020B0604020202020204" pitchFamily="34" charset="0"/>
              </a:rPr>
              <a:t>© 2008 Prentice Hall, Inc.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11453284" y="6584950"/>
            <a:ext cx="51809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900" b="1">
                <a:solidFill>
                  <a:srgbClr val="3333CC"/>
                </a:solidFill>
              </a:rPr>
              <a:t>7 </a:t>
            </a:r>
            <a:r>
              <a:rPr lang="en-AU" sz="900" b="1">
                <a:solidFill>
                  <a:srgbClr val="3333CC"/>
                </a:solidFill>
                <a:cs typeface="Arial" panose="020B0604020202020204" pitchFamily="34" charset="0"/>
              </a:rPr>
              <a:t>–</a:t>
            </a:r>
            <a:r>
              <a:rPr lang="en-AU" sz="900" b="1">
                <a:solidFill>
                  <a:srgbClr val="3333CC"/>
                </a:solidFill>
              </a:rPr>
              <a:t> </a:t>
            </a:r>
            <a:fld id="{5A3CF0F0-A9B3-42CE-B187-2FBA57C15407}" type="slidenum">
              <a:rPr lang="en-AU" sz="900" b="1">
                <a:solidFill>
                  <a:srgbClr val="3333CC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 sz="900" b="1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54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lnSpc>
          <a:spcPct val="85000"/>
        </a:lnSpc>
        <a:spcBef>
          <a:spcPct val="0"/>
        </a:spcBef>
        <a:spcAft>
          <a:spcPct val="0"/>
        </a:spcAft>
        <a:defRPr sz="4400" b="1" i="1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85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rtl="0" fontAlgn="base">
        <a:lnSpc>
          <a:spcPct val="85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rtl="0" fontAlgn="base">
        <a:lnSpc>
          <a:spcPct val="85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rtl="0" fontAlgn="base">
        <a:lnSpc>
          <a:spcPct val="85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40000"/>
        </a:spcBef>
        <a:spcAft>
          <a:spcPct val="0"/>
        </a:spcAft>
        <a:buChar char="•"/>
        <a:defRPr sz="3200" b="1" i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ct val="40000"/>
        </a:spcBef>
        <a:spcAft>
          <a:spcPct val="0"/>
        </a:spcAft>
        <a:buChar char="–"/>
        <a:defRPr sz="2800" b="1" i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har char="•"/>
        <a:defRPr sz="2400" b="1" i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har char="–"/>
        <a:defRPr sz="2000" b="1" i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har char="»"/>
        <a:defRPr sz="2000" b="1" i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63739" y="303213"/>
            <a:ext cx="8188325" cy="850900"/>
          </a:xfrm>
          <a:solidFill>
            <a:srgbClr val="2FFF74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Process Flow Diagram</a:t>
            </a:r>
          </a:p>
        </p:txBody>
      </p:sp>
      <p:grpSp>
        <p:nvGrpSpPr>
          <p:cNvPr id="440392" name="Group 72"/>
          <p:cNvGrpSpPr>
            <a:grpSpLocks/>
          </p:cNvGrpSpPr>
          <p:nvPr/>
        </p:nvGrpSpPr>
        <p:grpSpPr bwMode="auto">
          <a:xfrm>
            <a:off x="2436814" y="2028826"/>
            <a:ext cx="6592887" cy="3952875"/>
            <a:chOff x="575" y="1278"/>
            <a:chExt cx="4153" cy="2490"/>
          </a:xfrm>
        </p:grpSpPr>
        <p:sp>
          <p:nvSpPr>
            <p:cNvPr id="440340" name="Rectangle 20"/>
            <p:cNvSpPr>
              <a:spLocks noChangeArrowheads="1"/>
            </p:cNvSpPr>
            <p:nvPr/>
          </p:nvSpPr>
          <p:spPr bwMode="auto">
            <a:xfrm>
              <a:off x="2494" y="1278"/>
              <a:ext cx="144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i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THE ASSEMBLY LINE</a:t>
              </a:r>
              <a:endParaRPr lang="en-US" sz="1600" b="1" i="1">
                <a:solidFill>
                  <a:srgbClr val="000000"/>
                </a:solidFill>
              </a:endParaRPr>
            </a:p>
          </p:txBody>
        </p:sp>
        <p:grpSp>
          <p:nvGrpSpPr>
            <p:cNvPr id="440391" name="Group 71"/>
            <p:cNvGrpSpPr>
              <a:grpSpLocks/>
            </p:cNvGrpSpPr>
            <p:nvPr/>
          </p:nvGrpSpPr>
          <p:grpSpPr bwMode="auto">
            <a:xfrm>
              <a:off x="575" y="1459"/>
              <a:ext cx="4153" cy="2309"/>
              <a:chOff x="575" y="1459"/>
              <a:chExt cx="4153" cy="2309"/>
            </a:xfrm>
          </p:grpSpPr>
          <p:sp>
            <p:nvSpPr>
              <p:cNvPr id="440365" name="Rectangle 45"/>
              <p:cNvSpPr>
                <a:spLocks noChangeArrowheads="1"/>
              </p:cNvSpPr>
              <p:nvPr/>
            </p:nvSpPr>
            <p:spPr bwMode="auto">
              <a:xfrm>
                <a:off x="1744" y="1488"/>
                <a:ext cx="2984" cy="1832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440360" name="Freeform 40"/>
              <p:cNvSpPr>
                <a:spLocks/>
              </p:cNvSpPr>
              <p:nvPr/>
            </p:nvSpPr>
            <p:spPr bwMode="auto">
              <a:xfrm>
                <a:off x="1040" y="1772"/>
                <a:ext cx="2928" cy="1424"/>
              </a:xfrm>
              <a:custGeom>
                <a:avLst/>
                <a:gdLst>
                  <a:gd name="T0" fmla="*/ 2928 w 2928"/>
                  <a:gd name="T1" fmla="*/ 324 h 1424"/>
                  <a:gd name="T2" fmla="*/ 2928 w 2928"/>
                  <a:gd name="T3" fmla="*/ 1288 h 1424"/>
                  <a:gd name="T4" fmla="*/ 2792 w 2928"/>
                  <a:gd name="T5" fmla="*/ 1424 h 1424"/>
                  <a:gd name="T6" fmla="*/ 1568 w 2928"/>
                  <a:gd name="T7" fmla="*/ 1424 h 1424"/>
                  <a:gd name="T8" fmla="*/ 1436 w 2928"/>
                  <a:gd name="T9" fmla="*/ 1292 h 1424"/>
                  <a:gd name="T10" fmla="*/ 1436 w 2928"/>
                  <a:gd name="T11" fmla="*/ 128 h 1424"/>
                  <a:gd name="T12" fmla="*/ 1308 w 2928"/>
                  <a:gd name="T13" fmla="*/ 0 h 1424"/>
                  <a:gd name="T14" fmla="*/ 160 w 2928"/>
                  <a:gd name="T15" fmla="*/ 0 h 1424"/>
                  <a:gd name="T16" fmla="*/ 0 w 2928"/>
                  <a:gd name="T17" fmla="*/ 172 h 1424"/>
                  <a:gd name="T18" fmla="*/ 0 w 2928"/>
                  <a:gd name="T19" fmla="*/ 1236 h 1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28" h="1424">
                    <a:moveTo>
                      <a:pt x="2928" y="324"/>
                    </a:moveTo>
                    <a:lnTo>
                      <a:pt x="2928" y="1288"/>
                    </a:lnTo>
                    <a:lnTo>
                      <a:pt x="2792" y="1424"/>
                    </a:lnTo>
                    <a:lnTo>
                      <a:pt x="1568" y="1424"/>
                    </a:lnTo>
                    <a:lnTo>
                      <a:pt x="1436" y="1292"/>
                    </a:lnTo>
                    <a:lnTo>
                      <a:pt x="1436" y="128"/>
                    </a:lnTo>
                    <a:lnTo>
                      <a:pt x="1308" y="0"/>
                    </a:lnTo>
                    <a:lnTo>
                      <a:pt x="160" y="0"/>
                    </a:lnTo>
                    <a:lnTo>
                      <a:pt x="0" y="172"/>
                    </a:lnTo>
                    <a:lnTo>
                      <a:pt x="0" y="1236"/>
                    </a:lnTo>
                  </a:path>
                </a:pathLst>
              </a:custGeom>
              <a:noFill/>
              <a:ln w="152400">
                <a:solidFill>
                  <a:schemeClr val="hlink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440329" name="Rectangle 9"/>
              <p:cNvSpPr>
                <a:spLocks noChangeArrowheads="1"/>
              </p:cNvSpPr>
              <p:nvPr/>
            </p:nvSpPr>
            <p:spPr bwMode="auto">
              <a:xfrm>
                <a:off x="741" y="1459"/>
                <a:ext cx="606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b="1" i="1">
                    <a:solidFill>
                      <a:srgbClr val="000000"/>
                    </a:solidFill>
                  </a:rPr>
                  <a:t>TESTING</a:t>
                </a:r>
              </a:p>
              <a:p>
                <a:pPr algn="ctr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b="1" i="1">
                    <a:solidFill>
                      <a:srgbClr val="000000"/>
                    </a:solidFill>
                  </a:rPr>
                  <a:t>28 tests</a:t>
                </a:r>
              </a:p>
            </p:txBody>
          </p:sp>
          <p:grpSp>
            <p:nvGrpSpPr>
              <p:cNvPr id="440343" name="Group 23"/>
              <p:cNvGrpSpPr>
                <a:grpSpLocks/>
              </p:cNvGrpSpPr>
              <p:nvPr/>
            </p:nvGrpSpPr>
            <p:grpSpPr bwMode="auto">
              <a:xfrm>
                <a:off x="1851" y="1961"/>
                <a:ext cx="2776" cy="1046"/>
                <a:chOff x="1851" y="1929"/>
                <a:chExt cx="2776" cy="1046"/>
              </a:xfrm>
            </p:grpSpPr>
            <p:sp>
              <p:nvSpPr>
                <p:cNvPr id="440330" name="Rectangle 10"/>
                <p:cNvSpPr>
                  <a:spLocks noChangeArrowheads="1"/>
                </p:cNvSpPr>
                <p:nvPr/>
              </p:nvSpPr>
              <p:spPr bwMode="auto">
                <a:xfrm>
                  <a:off x="3325" y="1929"/>
                  <a:ext cx="1300" cy="195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0" fontAlgn="base" hangingPunct="0">
                    <a:lnSpc>
                      <a:spcPct val="85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i="1">
                      <a:solidFill>
                        <a:srgbClr val="000000"/>
                      </a:solidFill>
                    </a:rPr>
                    <a:t>Oil tank work cell</a:t>
                  </a:r>
                </a:p>
              </p:txBody>
            </p:sp>
            <p:sp>
              <p:nvSpPr>
                <p:cNvPr id="440331" name="Rectangle 11"/>
                <p:cNvSpPr>
                  <a:spLocks noChangeArrowheads="1"/>
                </p:cNvSpPr>
                <p:nvPr/>
              </p:nvSpPr>
              <p:spPr bwMode="auto">
                <a:xfrm>
                  <a:off x="3323" y="2212"/>
                  <a:ext cx="1303" cy="195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0" fontAlgn="base" hangingPunct="0">
                    <a:lnSpc>
                      <a:spcPct val="85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i="1">
                      <a:solidFill>
                        <a:srgbClr val="000000"/>
                      </a:solidFill>
                    </a:rPr>
                    <a:t>Shocks and forks</a:t>
                  </a:r>
                </a:p>
              </p:txBody>
            </p:sp>
            <p:sp>
              <p:nvSpPr>
                <p:cNvPr id="440332" name="Rectangle 12"/>
                <p:cNvSpPr>
                  <a:spLocks noChangeArrowheads="1"/>
                </p:cNvSpPr>
                <p:nvPr/>
              </p:nvSpPr>
              <p:spPr bwMode="auto">
                <a:xfrm>
                  <a:off x="3323" y="2496"/>
                  <a:ext cx="1304" cy="195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0" fontAlgn="base" hangingPunct="0">
                    <a:lnSpc>
                      <a:spcPct val="85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i="1">
                      <a:solidFill>
                        <a:srgbClr val="000000"/>
                      </a:solidFill>
                    </a:rPr>
                    <a:t>Handlebars</a:t>
                  </a:r>
                </a:p>
              </p:txBody>
            </p:sp>
            <p:sp>
              <p:nvSpPr>
                <p:cNvPr id="440333" name="Rectangle 13"/>
                <p:cNvSpPr>
                  <a:spLocks noChangeArrowheads="1"/>
                </p:cNvSpPr>
                <p:nvPr/>
              </p:nvSpPr>
              <p:spPr bwMode="auto">
                <a:xfrm>
                  <a:off x="3323" y="2780"/>
                  <a:ext cx="1303" cy="195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0" fontAlgn="base" hangingPunct="0">
                    <a:lnSpc>
                      <a:spcPct val="85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i="1">
                      <a:solidFill>
                        <a:srgbClr val="000000"/>
                      </a:solidFill>
                    </a:rPr>
                    <a:t>Fender work cell</a:t>
                  </a:r>
                </a:p>
              </p:txBody>
            </p:sp>
            <p:sp>
              <p:nvSpPr>
                <p:cNvPr id="440334" name="Rectangle 14"/>
                <p:cNvSpPr>
                  <a:spLocks noChangeArrowheads="1"/>
                </p:cNvSpPr>
                <p:nvPr/>
              </p:nvSpPr>
              <p:spPr bwMode="auto">
                <a:xfrm>
                  <a:off x="1851" y="1929"/>
                  <a:ext cx="1303" cy="195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0" fontAlgn="base" hangingPunct="0">
                    <a:lnSpc>
                      <a:spcPct val="85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i="1">
                      <a:solidFill>
                        <a:srgbClr val="000000"/>
                      </a:solidFill>
                    </a:rPr>
                    <a:t>Air cleaners</a:t>
                  </a:r>
                </a:p>
              </p:txBody>
            </p:sp>
            <p:sp>
              <p:nvSpPr>
                <p:cNvPr id="440335" name="Rectangle 15"/>
                <p:cNvSpPr>
                  <a:spLocks noChangeArrowheads="1"/>
                </p:cNvSpPr>
                <p:nvPr/>
              </p:nvSpPr>
              <p:spPr bwMode="auto">
                <a:xfrm>
                  <a:off x="1851" y="2212"/>
                  <a:ext cx="1303" cy="195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eaLnBrk="0" fontAlgn="base" hangingPunct="0">
                    <a:lnSpc>
                      <a:spcPct val="85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i="1">
                      <a:solidFill>
                        <a:srgbClr val="000000"/>
                      </a:solidFill>
                    </a:rPr>
                    <a:t>Fluids and mufflers</a:t>
                  </a:r>
                </a:p>
              </p:txBody>
            </p:sp>
            <p:sp>
              <p:nvSpPr>
                <p:cNvPr id="440336" name="Rectangle 16"/>
                <p:cNvSpPr>
                  <a:spLocks noChangeArrowheads="1"/>
                </p:cNvSpPr>
                <p:nvPr/>
              </p:nvSpPr>
              <p:spPr bwMode="auto">
                <a:xfrm>
                  <a:off x="1851" y="2496"/>
                  <a:ext cx="1304" cy="195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0" fontAlgn="base" hangingPunct="0">
                    <a:lnSpc>
                      <a:spcPct val="85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i="1" dirty="0">
                      <a:solidFill>
                        <a:srgbClr val="000000"/>
                      </a:solidFill>
                    </a:rPr>
                    <a:t>Fuel tank work cell</a:t>
                  </a:r>
                </a:p>
              </p:txBody>
            </p:sp>
            <p:sp>
              <p:nvSpPr>
                <p:cNvPr id="440337" name="Rectangle 17"/>
                <p:cNvSpPr>
                  <a:spLocks noChangeArrowheads="1"/>
                </p:cNvSpPr>
                <p:nvPr/>
              </p:nvSpPr>
              <p:spPr bwMode="auto">
                <a:xfrm>
                  <a:off x="1851" y="2780"/>
                  <a:ext cx="1304" cy="195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0" fontAlgn="base" hangingPunct="0">
                    <a:lnSpc>
                      <a:spcPct val="85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i="1">
                      <a:solidFill>
                        <a:srgbClr val="000000"/>
                      </a:solidFill>
                    </a:rPr>
                    <a:t>Wheel work cell</a:t>
                  </a:r>
                </a:p>
              </p:txBody>
            </p:sp>
          </p:grpSp>
          <p:sp>
            <p:nvSpPr>
              <p:cNvPr id="440338" name="Rectangle 18"/>
              <p:cNvSpPr>
                <a:spLocks noChangeArrowheads="1"/>
              </p:cNvSpPr>
              <p:nvPr/>
            </p:nvSpPr>
            <p:spPr bwMode="auto">
              <a:xfrm>
                <a:off x="575" y="3017"/>
                <a:ext cx="940" cy="19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i="1">
                    <a:solidFill>
                      <a:srgbClr val="000000"/>
                    </a:solidFill>
                  </a:rPr>
                  <a:t>Roller testing</a:t>
                </a:r>
              </a:p>
            </p:txBody>
          </p:sp>
          <p:grpSp>
            <p:nvGrpSpPr>
              <p:cNvPr id="440352" name="Group 32"/>
              <p:cNvGrpSpPr>
                <a:grpSpLocks/>
              </p:cNvGrpSpPr>
              <p:nvPr/>
            </p:nvGrpSpPr>
            <p:grpSpPr bwMode="auto">
              <a:xfrm>
                <a:off x="745" y="2040"/>
                <a:ext cx="600" cy="728"/>
                <a:chOff x="648" y="2008"/>
                <a:chExt cx="600" cy="728"/>
              </a:xfrm>
            </p:grpSpPr>
            <p:sp>
              <p:nvSpPr>
                <p:cNvPr id="440344" name="Rectangle 24"/>
                <p:cNvSpPr>
                  <a:spLocks noChangeArrowheads="1"/>
                </p:cNvSpPr>
                <p:nvPr/>
              </p:nvSpPr>
              <p:spPr bwMode="auto">
                <a:xfrm>
                  <a:off x="648" y="2008"/>
                  <a:ext cx="600" cy="5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b="1" i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40345" name="Rectangle 25"/>
                <p:cNvSpPr>
                  <a:spLocks noChangeArrowheads="1"/>
                </p:cNvSpPr>
                <p:nvPr/>
              </p:nvSpPr>
              <p:spPr bwMode="auto">
                <a:xfrm>
                  <a:off x="648" y="2104"/>
                  <a:ext cx="600" cy="5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b="1" i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40346" name="Rectangle 26"/>
                <p:cNvSpPr>
                  <a:spLocks noChangeArrowheads="1"/>
                </p:cNvSpPr>
                <p:nvPr/>
              </p:nvSpPr>
              <p:spPr bwMode="auto">
                <a:xfrm>
                  <a:off x="648" y="2200"/>
                  <a:ext cx="600" cy="5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b="1" i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40347" name="Rectangle 27"/>
                <p:cNvSpPr>
                  <a:spLocks noChangeArrowheads="1"/>
                </p:cNvSpPr>
                <p:nvPr/>
              </p:nvSpPr>
              <p:spPr bwMode="auto">
                <a:xfrm>
                  <a:off x="648" y="2296"/>
                  <a:ext cx="600" cy="5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b="1" i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40348" name="Rectangle 28"/>
                <p:cNvSpPr>
                  <a:spLocks noChangeArrowheads="1"/>
                </p:cNvSpPr>
                <p:nvPr/>
              </p:nvSpPr>
              <p:spPr bwMode="auto">
                <a:xfrm>
                  <a:off x="648" y="2392"/>
                  <a:ext cx="600" cy="5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b="1" i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40349" name="Rectangle 29"/>
                <p:cNvSpPr>
                  <a:spLocks noChangeArrowheads="1"/>
                </p:cNvSpPr>
                <p:nvPr/>
              </p:nvSpPr>
              <p:spPr bwMode="auto">
                <a:xfrm>
                  <a:off x="648" y="2488"/>
                  <a:ext cx="600" cy="5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b="1" i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40350" name="Rectangle 30"/>
                <p:cNvSpPr>
                  <a:spLocks noChangeArrowheads="1"/>
                </p:cNvSpPr>
                <p:nvPr/>
              </p:nvSpPr>
              <p:spPr bwMode="auto">
                <a:xfrm>
                  <a:off x="648" y="2584"/>
                  <a:ext cx="600" cy="5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b="1" i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40351" name="Rectangle 31"/>
                <p:cNvSpPr>
                  <a:spLocks noChangeArrowheads="1"/>
                </p:cNvSpPr>
                <p:nvPr/>
              </p:nvSpPr>
              <p:spPr bwMode="auto">
                <a:xfrm>
                  <a:off x="648" y="2680"/>
                  <a:ext cx="600" cy="5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b="1" i="1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40364" name="Freeform 44"/>
              <p:cNvSpPr>
                <a:spLocks/>
              </p:cNvSpPr>
              <p:nvPr/>
            </p:nvSpPr>
            <p:spPr bwMode="auto">
              <a:xfrm>
                <a:off x="1040" y="3216"/>
                <a:ext cx="592" cy="552"/>
              </a:xfrm>
              <a:custGeom>
                <a:avLst/>
                <a:gdLst>
                  <a:gd name="T0" fmla="*/ 0 w 592"/>
                  <a:gd name="T1" fmla="*/ 0 h 624"/>
                  <a:gd name="T2" fmla="*/ 0 w 592"/>
                  <a:gd name="T3" fmla="*/ 392 h 624"/>
                  <a:gd name="T4" fmla="*/ 232 w 592"/>
                  <a:gd name="T5" fmla="*/ 624 h 624"/>
                  <a:gd name="T6" fmla="*/ 592 w 592"/>
                  <a:gd name="T7" fmla="*/ 624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2" h="624">
                    <a:moveTo>
                      <a:pt x="0" y="0"/>
                    </a:moveTo>
                    <a:lnTo>
                      <a:pt x="0" y="392"/>
                    </a:lnTo>
                    <a:lnTo>
                      <a:pt x="232" y="624"/>
                    </a:lnTo>
                    <a:lnTo>
                      <a:pt x="592" y="624"/>
                    </a:lnTo>
                  </a:path>
                </a:pathLst>
              </a:custGeom>
              <a:noFill/>
              <a:ln w="152400">
                <a:solidFill>
                  <a:schemeClr val="hlink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40394" name="Group 74"/>
          <p:cNvGrpSpPr>
            <a:grpSpLocks/>
          </p:cNvGrpSpPr>
          <p:nvPr/>
        </p:nvGrpSpPr>
        <p:grpSpPr bwMode="auto">
          <a:xfrm>
            <a:off x="5800726" y="2243139"/>
            <a:ext cx="4772025" cy="1165225"/>
            <a:chOff x="2694" y="1413"/>
            <a:chExt cx="3006" cy="734"/>
          </a:xfrm>
        </p:grpSpPr>
        <p:sp>
          <p:nvSpPr>
            <p:cNvPr id="440341" name="Rectangle 21"/>
            <p:cNvSpPr>
              <a:spLocks noChangeArrowheads="1"/>
            </p:cNvSpPr>
            <p:nvPr/>
          </p:nvSpPr>
          <p:spPr bwMode="auto">
            <a:xfrm>
              <a:off x="2694" y="1487"/>
              <a:ext cx="91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i="1">
                  <a:solidFill>
                    <a:srgbClr val="000000"/>
                  </a:solidFill>
                </a:rPr>
                <a:t>Incoming parts</a:t>
              </a:r>
            </a:p>
          </p:txBody>
        </p:sp>
        <p:sp>
          <p:nvSpPr>
            <p:cNvPr id="440342" name="Rectangle 22"/>
            <p:cNvSpPr>
              <a:spLocks noChangeArrowheads="1"/>
            </p:cNvSpPr>
            <p:nvPr/>
          </p:nvSpPr>
          <p:spPr bwMode="auto">
            <a:xfrm>
              <a:off x="4694" y="1743"/>
              <a:ext cx="100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i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From Milwaukee on a JIT arrival schedule</a:t>
              </a:r>
              <a:endParaRPr lang="en-US" sz="1400" b="1" i="1">
                <a:solidFill>
                  <a:srgbClr val="000000"/>
                </a:solidFill>
              </a:endParaRPr>
            </a:p>
          </p:txBody>
        </p:sp>
        <p:grpSp>
          <p:nvGrpSpPr>
            <p:cNvPr id="440367" name="Group 47"/>
            <p:cNvGrpSpPr>
              <a:grpSpLocks/>
            </p:cNvGrpSpPr>
            <p:nvPr/>
          </p:nvGrpSpPr>
          <p:grpSpPr bwMode="auto">
            <a:xfrm>
              <a:off x="3588" y="1413"/>
              <a:ext cx="1946" cy="547"/>
              <a:chOff x="3588" y="1381"/>
              <a:chExt cx="1946" cy="547"/>
            </a:xfrm>
          </p:grpSpPr>
          <p:sp>
            <p:nvSpPr>
              <p:cNvPr id="440328" name="Rectangle 8"/>
              <p:cNvSpPr>
                <a:spLocks noChangeArrowheads="1"/>
              </p:cNvSpPr>
              <p:nvPr/>
            </p:nvSpPr>
            <p:spPr bwMode="auto">
              <a:xfrm>
                <a:off x="4514" y="1381"/>
                <a:ext cx="1020" cy="32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i="1" dirty="0">
                    <a:solidFill>
                      <a:srgbClr val="000000"/>
                    </a:solidFill>
                  </a:rPr>
                  <a:t>Engines and transmissions</a:t>
                </a:r>
              </a:p>
            </p:txBody>
          </p:sp>
          <p:sp>
            <p:nvSpPr>
              <p:cNvPr id="440362" name="Freeform 42"/>
              <p:cNvSpPr>
                <a:spLocks/>
              </p:cNvSpPr>
              <p:nvPr/>
            </p:nvSpPr>
            <p:spPr bwMode="auto">
              <a:xfrm>
                <a:off x="3952" y="1552"/>
                <a:ext cx="560" cy="376"/>
              </a:xfrm>
              <a:custGeom>
                <a:avLst/>
                <a:gdLst>
                  <a:gd name="T0" fmla="*/ 328 w 328"/>
                  <a:gd name="T1" fmla="*/ 0 h 284"/>
                  <a:gd name="T2" fmla="*/ 136 w 328"/>
                  <a:gd name="T3" fmla="*/ 0 h 284"/>
                  <a:gd name="T4" fmla="*/ 0 w 328"/>
                  <a:gd name="T5" fmla="*/ 136 h 284"/>
                  <a:gd name="T6" fmla="*/ 0 w 328"/>
                  <a:gd name="T7" fmla="*/ 284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8" h="284">
                    <a:moveTo>
                      <a:pt x="328" y="0"/>
                    </a:moveTo>
                    <a:lnTo>
                      <a:pt x="136" y="0"/>
                    </a:lnTo>
                    <a:lnTo>
                      <a:pt x="0" y="136"/>
                    </a:lnTo>
                    <a:lnTo>
                      <a:pt x="0" y="284"/>
                    </a:lnTo>
                  </a:path>
                </a:pathLst>
              </a:custGeom>
              <a:noFill/>
              <a:ln w="152400">
                <a:solidFill>
                  <a:schemeClr val="hlink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440363" name="Freeform 43"/>
              <p:cNvSpPr>
                <a:spLocks/>
              </p:cNvSpPr>
              <p:nvPr/>
            </p:nvSpPr>
            <p:spPr bwMode="auto">
              <a:xfrm>
                <a:off x="3588" y="1560"/>
                <a:ext cx="376" cy="185"/>
              </a:xfrm>
              <a:custGeom>
                <a:avLst/>
                <a:gdLst>
                  <a:gd name="T0" fmla="*/ 0 w 376"/>
                  <a:gd name="T1" fmla="*/ 0 h 185"/>
                  <a:gd name="T2" fmla="*/ 157 w 376"/>
                  <a:gd name="T3" fmla="*/ 0 h 185"/>
                  <a:gd name="T4" fmla="*/ 376 w 376"/>
                  <a:gd name="T5" fmla="*/ 185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6" h="185">
                    <a:moveTo>
                      <a:pt x="0" y="0"/>
                    </a:moveTo>
                    <a:lnTo>
                      <a:pt x="157" y="0"/>
                    </a:lnTo>
                    <a:lnTo>
                      <a:pt x="376" y="185"/>
                    </a:lnTo>
                  </a:path>
                </a:pathLst>
              </a:custGeom>
              <a:noFill/>
              <a:ln w="152400">
                <a:solidFill>
                  <a:schemeClr val="hlink"/>
                </a:solidFill>
                <a:round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40393" name="Group 73"/>
          <p:cNvGrpSpPr>
            <a:grpSpLocks/>
          </p:cNvGrpSpPr>
          <p:nvPr/>
        </p:nvGrpSpPr>
        <p:grpSpPr bwMode="auto">
          <a:xfrm>
            <a:off x="1936751" y="1284289"/>
            <a:ext cx="7635875" cy="1412875"/>
            <a:chOff x="260" y="809"/>
            <a:chExt cx="4810" cy="890"/>
          </a:xfrm>
        </p:grpSpPr>
        <p:sp>
          <p:nvSpPr>
            <p:cNvPr id="440324" name="Rectangle 4"/>
            <p:cNvSpPr>
              <a:spLocks noChangeArrowheads="1"/>
            </p:cNvSpPr>
            <p:nvPr/>
          </p:nvSpPr>
          <p:spPr bwMode="auto">
            <a:xfrm>
              <a:off x="351" y="809"/>
              <a:ext cx="867" cy="4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 b="1" i="1">
                <a:solidFill>
                  <a:srgbClr val="000000"/>
                </a:solidFill>
              </a:endParaRPr>
            </a:p>
            <a:p>
              <a:pPr algn="ctr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i="1">
                  <a:solidFill>
                    <a:srgbClr val="000000"/>
                  </a:solidFill>
                </a:rPr>
                <a:t>Frame tube bending</a:t>
              </a:r>
            </a:p>
          </p:txBody>
        </p:sp>
        <p:sp>
          <p:nvSpPr>
            <p:cNvPr id="440325" name="Rectangle 5"/>
            <p:cNvSpPr>
              <a:spLocks noChangeArrowheads="1"/>
            </p:cNvSpPr>
            <p:nvPr/>
          </p:nvSpPr>
          <p:spPr bwMode="auto">
            <a:xfrm>
              <a:off x="1464" y="809"/>
              <a:ext cx="1055" cy="4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 b="1" i="1">
                <a:solidFill>
                  <a:srgbClr val="000000"/>
                </a:solidFill>
              </a:endParaRPr>
            </a:p>
            <a:p>
              <a:pPr algn="ctr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i="1">
                  <a:solidFill>
                    <a:srgbClr val="000000"/>
                  </a:solidFill>
                </a:rPr>
                <a:t>Frame-building work cells</a:t>
              </a:r>
            </a:p>
          </p:txBody>
        </p:sp>
        <p:sp>
          <p:nvSpPr>
            <p:cNvPr id="440326" name="Rectangle 6"/>
            <p:cNvSpPr>
              <a:spLocks noChangeArrowheads="1"/>
            </p:cNvSpPr>
            <p:nvPr/>
          </p:nvSpPr>
          <p:spPr bwMode="auto">
            <a:xfrm>
              <a:off x="2766" y="809"/>
              <a:ext cx="784" cy="4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 b="1" i="1">
                <a:solidFill>
                  <a:srgbClr val="000000"/>
                </a:solidFill>
              </a:endParaRPr>
            </a:p>
            <a:p>
              <a:pPr algn="ctr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i="1">
                  <a:solidFill>
                    <a:srgbClr val="000000"/>
                  </a:solidFill>
                </a:rPr>
                <a:t>Frame machining</a:t>
              </a:r>
            </a:p>
          </p:txBody>
        </p:sp>
        <p:sp>
          <p:nvSpPr>
            <p:cNvPr id="440327" name="Rectangle 7"/>
            <p:cNvSpPr>
              <a:spLocks noChangeArrowheads="1"/>
            </p:cNvSpPr>
            <p:nvPr/>
          </p:nvSpPr>
          <p:spPr bwMode="auto">
            <a:xfrm>
              <a:off x="3787" y="809"/>
              <a:ext cx="1283" cy="4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 b="1" i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i="1" dirty="0">
                  <a:solidFill>
                    <a:srgbClr val="000000"/>
                  </a:solidFill>
                </a:rPr>
                <a:t>       Hot-paint</a:t>
              </a:r>
            </a:p>
            <a:p>
              <a:pPr algn="ctr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i="1" dirty="0">
                  <a:solidFill>
                    <a:srgbClr val="000000"/>
                  </a:solidFill>
                </a:rPr>
                <a:t>       frame painting</a:t>
              </a:r>
            </a:p>
          </p:txBody>
        </p:sp>
        <p:sp>
          <p:nvSpPr>
            <p:cNvPr id="440353" name="Line 33"/>
            <p:cNvSpPr>
              <a:spLocks noChangeShapeType="1"/>
            </p:cNvSpPr>
            <p:nvPr/>
          </p:nvSpPr>
          <p:spPr bwMode="auto">
            <a:xfrm>
              <a:off x="260" y="896"/>
              <a:ext cx="1200" cy="0"/>
            </a:xfrm>
            <a:prstGeom prst="line">
              <a:avLst/>
            </a:prstGeom>
            <a:noFill/>
            <a:ln w="152400">
              <a:solidFill>
                <a:schemeClr val="hlink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440354" name="Line 34"/>
            <p:cNvSpPr>
              <a:spLocks noChangeShapeType="1"/>
            </p:cNvSpPr>
            <p:nvPr/>
          </p:nvSpPr>
          <p:spPr bwMode="auto">
            <a:xfrm>
              <a:off x="2776" y="896"/>
              <a:ext cx="1012" cy="0"/>
            </a:xfrm>
            <a:prstGeom prst="line">
              <a:avLst/>
            </a:prstGeom>
            <a:noFill/>
            <a:ln w="152400">
              <a:solidFill>
                <a:schemeClr val="hlink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440355" name="Line 35"/>
            <p:cNvSpPr>
              <a:spLocks noChangeShapeType="1"/>
            </p:cNvSpPr>
            <p:nvPr/>
          </p:nvSpPr>
          <p:spPr bwMode="auto">
            <a:xfrm>
              <a:off x="1476" y="896"/>
              <a:ext cx="1288" cy="0"/>
            </a:xfrm>
            <a:prstGeom prst="line">
              <a:avLst/>
            </a:prstGeom>
            <a:noFill/>
            <a:ln w="152400">
              <a:solidFill>
                <a:schemeClr val="hlink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440361" name="Freeform 41"/>
            <p:cNvSpPr>
              <a:spLocks/>
            </p:cNvSpPr>
            <p:nvPr/>
          </p:nvSpPr>
          <p:spPr bwMode="auto">
            <a:xfrm>
              <a:off x="3796" y="900"/>
              <a:ext cx="156" cy="799"/>
            </a:xfrm>
            <a:custGeom>
              <a:avLst/>
              <a:gdLst>
                <a:gd name="T0" fmla="*/ 0 w 156"/>
                <a:gd name="T1" fmla="*/ 0 h 703"/>
                <a:gd name="T2" fmla="*/ 156 w 156"/>
                <a:gd name="T3" fmla="*/ 156 h 703"/>
                <a:gd name="T4" fmla="*/ 156 w 156"/>
                <a:gd name="T5" fmla="*/ 703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6" h="703">
                  <a:moveTo>
                    <a:pt x="0" y="0"/>
                  </a:moveTo>
                  <a:lnTo>
                    <a:pt x="156" y="156"/>
                  </a:lnTo>
                  <a:lnTo>
                    <a:pt x="156" y="703"/>
                  </a:lnTo>
                </a:path>
              </a:pathLst>
            </a:custGeom>
            <a:noFill/>
            <a:ln w="152400">
              <a:solidFill>
                <a:schemeClr val="hlink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</p:grpSp>
      <p:grpSp>
        <p:nvGrpSpPr>
          <p:cNvPr id="440388" name="Group 68"/>
          <p:cNvGrpSpPr>
            <a:grpSpLocks/>
          </p:cNvGrpSpPr>
          <p:nvPr/>
        </p:nvGrpSpPr>
        <p:grpSpPr bwMode="auto">
          <a:xfrm>
            <a:off x="6781800" y="4987926"/>
            <a:ext cx="3340100" cy="1673225"/>
            <a:chOff x="3312" y="3142"/>
            <a:chExt cx="2104" cy="1054"/>
          </a:xfrm>
        </p:grpSpPr>
        <p:sp>
          <p:nvSpPr>
            <p:cNvPr id="440339" name="Rectangle 19"/>
            <p:cNvSpPr>
              <a:spLocks noChangeArrowheads="1"/>
            </p:cNvSpPr>
            <p:nvPr/>
          </p:nvSpPr>
          <p:spPr bwMode="auto">
            <a:xfrm>
              <a:off x="4774" y="3142"/>
              <a:ext cx="5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i="1">
                  <a:solidFill>
                    <a:srgbClr val="000000"/>
                  </a:solidFill>
                </a:rPr>
                <a:t>Crating</a:t>
              </a:r>
            </a:p>
          </p:txBody>
        </p:sp>
        <p:grpSp>
          <p:nvGrpSpPr>
            <p:cNvPr id="440371" name="Group 51"/>
            <p:cNvGrpSpPr>
              <a:grpSpLocks/>
            </p:cNvGrpSpPr>
            <p:nvPr/>
          </p:nvGrpSpPr>
          <p:grpSpPr bwMode="auto">
            <a:xfrm>
              <a:off x="4776" y="3368"/>
              <a:ext cx="640" cy="828"/>
              <a:chOff x="3840" y="3136"/>
              <a:chExt cx="640" cy="828"/>
            </a:xfrm>
          </p:grpSpPr>
          <p:grpSp>
            <p:nvGrpSpPr>
              <p:cNvPr id="440372" name="Group 52"/>
              <p:cNvGrpSpPr>
                <a:grpSpLocks/>
              </p:cNvGrpSpPr>
              <p:nvPr/>
            </p:nvGrpSpPr>
            <p:grpSpPr bwMode="auto">
              <a:xfrm>
                <a:off x="3840" y="3136"/>
                <a:ext cx="640" cy="828"/>
                <a:chOff x="3840" y="3136"/>
                <a:chExt cx="640" cy="828"/>
              </a:xfrm>
            </p:grpSpPr>
            <p:sp>
              <p:nvSpPr>
                <p:cNvPr id="440373" name="Freeform 53"/>
                <p:cNvSpPr>
                  <a:spLocks/>
                </p:cNvSpPr>
                <p:nvPr/>
              </p:nvSpPr>
              <p:spPr bwMode="auto">
                <a:xfrm>
                  <a:off x="3840" y="3136"/>
                  <a:ext cx="640" cy="828"/>
                </a:xfrm>
                <a:custGeom>
                  <a:avLst/>
                  <a:gdLst>
                    <a:gd name="T0" fmla="*/ 576 w 640"/>
                    <a:gd name="T1" fmla="*/ 0 h 828"/>
                    <a:gd name="T2" fmla="*/ 0 w 640"/>
                    <a:gd name="T3" fmla="*/ 0 h 828"/>
                    <a:gd name="T4" fmla="*/ 0 w 640"/>
                    <a:gd name="T5" fmla="*/ 828 h 828"/>
                    <a:gd name="T6" fmla="*/ 548 w 640"/>
                    <a:gd name="T7" fmla="*/ 828 h 828"/>
                    <a:gd name="T8" fmla="*/ 528 w 640"/>
                    <a:gd name="T9" fmla="*/ 724 h 828"/>
                    <a:gd name="T10" fmla="*/ 576 w 640"/>
                    <a:gd name="T11" fmla="*/ 664 h 828"/>
                    <a:gd name="T12" fmla="*/ 556 w 640"/>
                    <a:gd name="T13" fmla="*/ 632 h 828"/>
                    <a:gd name="T14" fmla="*/ 564 w 640"/>
                    <a:gd name="T15" fmla="*/ 592 h 828"/>
                    <a:gd name="T16" fmla="*/ 540 w 640"/>
                    <a:gd name="T17" fmla="*/ 564 h 828"/>
                    <a:gd name="T18" fmla="*/ 608 w 640"/>
                    <a:gd name="T19" fmla="*/ 512 h 828"/>
                    <a:gd name="T20" fmla="*/ 544 w 640"/>
                    <a:gd name="T21" fmla="*/ 508 h 828"/>
                    <a:gd name="T22" fmla="*/ 520 w 640"/>
                    <a:gd name="T23" fmla="*/ 472 h 828"/>
                    <a:gd name="T24" fmla="*/ 572 w 640"/>
                    <a:gd name="T25" fmla="*/ 452 h 828"/>
                    <a:gd name="T26" fmla="*/ 564 w 640"/>
                    <a:gd name="T27" fmla="*/ 420 h 828"/>
                    <a:gd name="T28" fmla="*/ 592 w 640"/>
                    <a:gd name="T29" fmla="*/ 384 h 828"/>
                    <a:gd name="T30" fmla="*/ 552 w 640"/>
                    <a:gd name="T31" fmla="*/ 364 h 828"/>
                    <a:gd name="T32" fmla="*/ 584 w 640"/>
                    <a:gd name="T33" fmla="*/ 320 h 828"/>
                    <a:gd name="T34" fmla="*/ 596 w 640"/>
                    <a:gd name="T35" fmla="*/ 272 h 828"/>
                    <a:gd name="T36" fmla="*/ 640 w 640"/>
                    <a:gd name="T37" fmla="*/ 244 h 828"/>
                    <a:gd name="T38" fmla="*/ 516 w 640"/>
                    <a:gd name="T39" fmla="*/ 220 h 828"/>
                    <a:gd name="T40" fmla="*/ 584 w 640"/>
                    <a:gd name="T41" fmla="*/ 168 h 828"/>
                    <a:gd name="T42" fmla="*/ 568 w 640"/>
                    <a:gd name="T43" fmla="*/ 148 h 828"/>
                    <a:gd name="T44" fmla="*/ 588 w 640"/>
                    <a:gd name="T45" fmla="*/ 104 h 828"/>
                    <a:gd name="T46" fmla="*/ 552 w 640"/>
                    <a:gd name="T47" fmla="*/ 64 h 828"/>
                    <a:gd name="T48" fmla="*/ 576 w 640"/>
                    <a:gd name="T49" fmla="*/ 0 h 8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640" h="828">
                      <a:moveTo>
                        <a:pt x="576" y="0"/>
                      </a:moveTo>
                      <a:lnTo>
                        <a:pt x="0" y="0"/>
                      </a:lnTo>
                      <a:lnTo>
                        <a:pt x="0" y="828"/>
                      </a:lnTo>
                      <a:lnTo>
                        <a:pt x="548" y="828"/>
                      </a:lnTo>
                      <a:lnTo>
                        <a:pt x="528" y="724"/>
                      </a:lnTo>
                      <a:lnTo>
                        <a:pt x="576" y="664"/>
                      </a:lnTo>
                      <a:lnTo>
                        <a:pt x="556" y="632"/>
                      </a:lnTo>
                      <a:lnTo>
                        <a:pt x="564" y="592"/>
                      </a:lnTo>
                      <a:lnTo>
                        <a:pt x="540" y="564"/>
                      </a:lnTo>
                      <a:lnTo>
                        <a:pt x="608" y="512"/>
                      </a:lnTo>
                      <a:lnTo>
                        <a:pt x="544" y="508"/>
                      </a:lnTo>
                      <a:lnTo>
                        <a:pt x="520" y="472"/>
                      </a:lnTo>
                      <a:lnTo>
                        <a:pt x="572" y="452"/>
                      </a:lnTo>
                      <a:lnTo>
                        <a:pt x="564" y="420"/>
                      </a:lnTo>
                      <a:lnTo>
                        <a:pt x="592" y="384"/>
                      </a:lnTo>
                      <a:lnTo>
                        <a:pt x="552" y="364"/>
                      </a:lnTo>
                      <a:lnTo>
                        <a:pt x="584" y="320"/>
                      </a:lnTo>
                      <a:lnTo>
                        <a:pt x="596" y="272"/>
                      </a:lnTo>
                      <a:lnTo>
                        <a:pt x="640" y="244"/>
                      </a:lnTo>
                      <a:lnTo>
                        <a:pt x="516" y="220"/>
                      </a:lnTo>
                      <a:lnTo>
                        <a:pt x="584" y="168"/>
                      </a:lnTo>
                      <a:lnTo>
                        <a:pt x="568" y="148"/>
                      </a:lnTo>
                      <a:lnTo>
                        <a:pt x="588" y="104"/>
                      </a:lnTo>
                      <a:lnTo>
                        <a:pt x="552" y="64"/>
                      </a:lnTo>
                      <a:lnTo>
                        <a:pt x="576" y="0"/>
                      </a:lnTo>
                      <a:close/>
                    </a:path>
                  </a:pathLst>
                </a:custGeom>
                <a:solidFill>
                  <a:srgbClr val="CA8C02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b="1" i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40374" name="Line 54"/>
                <p:cNvSpPr>
                  <a:spLocks noChangeShapeType="1"/>
                </p:cNvSpPr>
                <p:nvPr/>
              </p:nvSpPr>
              <p:spPr bwMode="auto">
                <a:xfrm>
                  <a:off x="3996" y="3140"/>
                  <a:ext cx="0" cy="82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b="1" i="1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40375" name="Line 55"/>
              <p:cNvSpPr>
                <a:spLocks noChangeShapeType="1"/>
              </p:cNvSpPr>
              <p:nvPr/>
            </p:nvSpPr>
            <p:spPr bwMode="auto">
              <a:xfrm>
                <a:off x="4000" y="3240"/>
                <a:ext cx="41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440376" name="Line 56"/>
              <p:cNvSpPr>
                <a:spLocks noChangeShapeType="1"/>
              </p:cNvSpPr>
              <p:nvPr/>
            </p:nvSpPr>
            <p:spPr bwMode="auto">
              <a:xfrm>
                <a:off x="4000" y="3344"/>
                <a:ext cx="36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440377" name="Line 57"/>
              <p:cNvSpPr>
                <a:spLocks noChangeShapeType="1"/>
              </p:cNvSpPr>
              <p:nvPr/>
            </p:nvSpPr>
            <p:spPr bwMode="auto">
              <a:xfrm>
                <a:off x="4000" y="3448"/>
                <a:ext cx="42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440378" name="Line 58"/>
              <p:cNvSpPr>
                <a:spLocks noChangeShapeType="1"/>
              </p:cNvSpPr>
              <p:nvPr/>
            </p:nvSpPr>
            <p:spPr bwMode="auto">
              <a:xfrm>
                <a:off x="4000" y="3552"/>
                <a:ext cx="40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440379" name="Line 59"/>
              <p:cNvSpPr>
                <a:spLocks noChangeShapeType="1"/>
              </p:cNvSpPr>
              <p:nvPr/>
            </p:nvSpPr>
            <p:spPr bwMode="auto">
              <a:xfrm>
                <a:off x="4000" y="3656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440380" name="Line 60"/>
              <p:cNvSpPr>
                <a:spLocks noChangeShapeType="1"/>
              </p:cNvSpPr>
              <p:nvPr/>
            </p:nvSpPr>
            <p:spPr bwMode="auto">
              <a:xfrm>
                <a:off x="3997" y="3760"/>
                <a:ext cx="4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440381" name="Line 61"/>
              <p:cNvSpPr>
                <a:spLocks noChangeShapeType="1"/>
              </p:cNvSpPr>
              <p:nvPr/>
            </p:nvSpPr>
            <p:spPr bwMode="auto">
              <a:xfrm>
                <a:off x="4000" y="3864"/>
                <a:ext cx="37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40383" name="Line 63"/>
            <p:cNvSpPr>
              <a:spLocks noChangeShapeType="1"/>
            </p:cNvSpPr>
            <p:nvPr/>
          </p:nvSpPr>
          <p:spPr bwMode="auto">
            <a:xfrm>
              <a:off x="3312" y="3776"/>
              <a:ext cx="1440" cy="0"/>
            </a:xfrm>
            <a:prstGeom prst="line">
              <a:avLst/>
            </a:prstGeom>
            <a:noFill/>
            <a:ln w="152400">
              <a:solidFill>
                <a:schemeClr val="hlink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</p:grpSp>
      <p:pic>
        <p:nvPicPr>
          <p:cNvPr id="440385" name="Picture 65" descr="07-000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91" t="72160" r="31390" b="2637"/>
          <a:stretch>
            <a:fillRect/>
          </a:stretch>
        </p:blipFill>
        <p:spPr bwMode="auto">
          <a:xfrm>
            <a:off x="4227513" y="5308600"/>
            <a:ext cx="2527300" cy="133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89" name="Rectangle 69"/>
          <p:cNvSpPr>
            <a:spLocks noChangeArrowheads="1"/>
          </p:cNvSpPr>
          <p:nvPr/>
        </p:nvSpPr>
        <p:spPr bwMode="auto">
          <a:xfrm>
            <a:off x="1838325" y="6118225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Figure 7.3</a:t>
            </a:r>
          </a:p>
        </p:txBody>
      </p:sp>
    </p:spTree>
    <p:extLst>
      <p:ext uri="{BB962C8B-B14F-4D97-AF65-F5344CB8AC3E}">
        <p14:creationId xmlns:p14="http://schemas.microsoft.com/office/powerpoint/2010/main" val="781164703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40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40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40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40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40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9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7FBFF"/>
      </a:lt1>
      <a:dk2>
        <a:srgbClr val="000000"/>
      </a:dk2>
      <a:lt2>
        <a:srgbClr val="808080"/>
      </a:lt2>
      <a:accent1>
        <a:srgbClr val="99CCFF"/>
      </a:accent1>
      <a:accent2>
        <a:srgbClr val="FDB109"/>
      </a:accent2>
      <a:accent3>
        <a:srgbClr val="FAFDFF"/>
      </a:accent3>
      <a:accent4>
        <a:srgbClr val="000000"/>
      </a:accent4>
      <a:accent5>
        <a:srgbClr val="CAE2FF"/>
      </a:accent5>
      <a:accent6>
        <a:srgbClr val="E5A007"/>
      </a:accent6>
      <a:hlink>
        <a:srgbClr val="3333CC"/>
      </a:hlink>
      <a:folHlink>
        <a:srgbClr val="AF67FF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808080"/>
        </a:dk1>
        <a:lt1>
          <a:srgbClr val="F5F5F5"/>
        </a:lt1>
        <a:dk2>
          <a:srgbClr val="0059FE"/>
        </a:dk2>
        <a:lt2>
          <a:srgbClr val="F5F5F5"/>
        </a:lt2>
        <a:accent1>
          <a:srgbClr val="A5D8FE"/>
        </a:accent1>
        <a:accent2>
          <a:srgbClr val="FEE475"/>
        </a:accent2>
        <a:accent3>
          <a:srgbClr val="AAB5FE"/>
        </a:accent3>
        <a:accent4>
          <a:srgbClr val="D1D1D1"/>
        </a:accent4>
        <a:accent5>
          <a:srgbClr val="CFE9FE"/>
        </a:accent5>
        <a:accent6>
          <a:srgbClr val="E6CF69"/>
        </a:accent6>
        <a:hlink>
          <a:srgbClr val="E4FEE4"/>
        </a:hlink>
        <a:folHlink>
          <a:srgbClr val="EBCEF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00FFCC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00E7B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E3F1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00FFCC"/>
        </a:accent2>
        <a:accent3>
          <a:srgbClr val="EFF7FF"/>
        </a:accent3>
        <a:accent4>
          <a:srgbClr val="000000"/>
        </a:accent4>
        <a:accent5>
          <a:srgbClr val="CAE2FF"/>
        </a:accent5>
        <a:accent6>
          <a:srgbClr val="00E7B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00000"/>
        </a:dk1>
        <a:lt1>
          <a:srgbClr val="F7FB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00FFCC"/>
        </a:accent2>
        <a:accent3>
          <a:srgbClr val="FAFDFF"/>
        </a:accent3>
        <a:accent4>
          <a:srgbClr val="000000"/>
        </a:accent4>
        <a:accent5>
          <a:srgbClr val="CAE2FF"/>
        </a:accent5>
        <a:accent6>
          <a:srgbClr val="00E7B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Blank Presentation</vt:lpstr>
      <vt:lpstr>Process Flow Diagram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2016-08-15T04:59:09Z</dcterms:created>
  <dcterms:modified xsi:type="dcterms:W3CDTF">2016-08-17T05:12:40Z</dcterms:modified>
</cp:coreProperties>
</file>