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17" r:id="rId24"/>
    <p:sldId id="279" r:id="rId25"/>
    <p:sldId id="280" r:id="rId26"/>
    <p:sldId id="283" r:id="rId27"/>
    <p:sldId id="284" r:id="rId28"/>
    <p:sldId id="281" r:id="rId29"/>
    <p:sldId id="282" r:id="rId30"/>
    <p:sldId id="285" r:id="rId31"/>
    <p:sldId id="286" r:id="rId32"/>
    <p:sldId id="287" r:id="rId33"/>
    <p:sldId id="288" r:id="rId34"/>
    <p:sldId id="291" r:id="rId35"/>
    <p:sldId id="290" r:id="rId36"/>
    <p:sldId id="292" r:id="rId37"/>
    <p:sldId id="293" r:id="rId38"/>
    <p:sldId id="294" r:id="rId39"/>
    <p:sldId id="295" r:id="rId40"/>
    <p:sldId id="297" r:id="rId41"/>
    <p:sldId id="298" r:id="rId42"/>
    <p:sldId id="299" r:id="rId43"/>
    <p:sldId id="296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204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t>2015-04-23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14.xml"/><Relationship Id="rId5" Type="http://schemas.openxmlformats.org/officeDocument/2006/relationships/slide" Target="slide16.xml"/><Relationship Id="rId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8.xml"/><Relationship Id="rId5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8.xml"/><Relationship Id="rId5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8.xml"/><Relationship Id="rId5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1.xml"/><Relationship Id="rId5" Type="http://schemas.openxmlformats.org/officeDocument/2006/relationships/slide" Target="slide20.xml"/><Relationship Id="rId6" Type="http://schemas.openxmlformats.org/officeDocument/2006/relationships/slide" Target="slide19.xml"/><Relationship Id="rId7" Type="http://schemas.openxmlformats.org/officeDocument/2006/relationships/slide" Target="slide18.xml"/><Relationship Id="rId8" Type="http://schemas.openxmlformats.org/officeDocument/2006/relationships/slide" Target="slide22.xml"/><Relationship Id="rId9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2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4" Type="http://schemas.openxmlformats.org/officeDocument/2006/relationships/slide" Target="slide6.xml"/><Relationship Id="rId5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Relationship Id="rId3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eeldecide.com/wheel-fortune-spinner/" TargetMode="Externa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eeldecide.com/wheel-fortune-spinner/" TargetMode="Externa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4" Type="http://schemas.openxmlformats.org/officeDocument/2006/relationships/slide" Target="slide43.xml"/><Relationship Id="rId5" Type="http://schemas.openxmlformats.org/officeDocument/2006/relationships/slide" Target="slide55.xml"/><Relationship Id="rId6" Type="http://schemas.openxmlformats.org/officeDocument/2006/relationships/slide" Target="slide53.xml"/><Relationship Id="rId7" Type="http://schemas.openxmlformats.org/officeDocument/2006/relationships/slide" Target="slide47.xml"/><Relationship Id="rId8" Type="http://schemas.openxmlformats.org/officeDocument/2006/relationships/slide" Target="slide45.xml"/><Relationship Id="rId9" Type="http://schemas.openxmlformats.org/officeDocument/2006/relationships/slide" Target="slide57.xml"/><Relationship Id="rId10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2" Type="http://schemas.openxmlformats.org/officeDocument/2006/relationships/slide" Target="slide4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slide" Target="slide4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Relationship Id="rId3" Type="http://schemas.openxmlformats.org/officeDocument/2006/relationships/image" Target="../media/image1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4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slide" Target="slide8.xml"/><Relationship Id="rId5" Type="http://schemas.openxmlformats.org/officeDocument/2006/relationships/slide" Target="slide10.xml"/><Relationship Id="rId6" Type="http://schemas.openxmlformats.org/officeDocument/2006/relationships/slide" Target="slide11.xml"/><Relationship Id="rId7" Type="http://schemas.openxmlformats.org/officeDocument/2006/relationships/slide" Target="slide12.xml"/><Relationship Id="rId8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2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Machines Game Show!!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sz="half" idx="1"/>
          </p:nvPr>
        </p:nvSpPr>
        <p:spPr>
          <a:xfrm>
            <a:off x="403412" y="2413721"/>
            <a:ext cx="3358793" cy="3975100"/>
          </a:xfrm>
        </p:spPr>
        <p:txBody>
          <a:bodyPr/>
          <a:lstStyle/>
          <a:p>
            <a:r>
              <a:rPr lang="en-US" sz="2800" dirty="0" smtClean="0"/>
              <a:t>Family Feud</a:t>
            </a:r>
            <a:endParaRPr lang="en-US" sz="2800" dirty="0"/>
          </a:p>
          <a:p>
            <a:r>
              <a:rPr lang="en-US" sz="2800" dirty="0" smtClean="0"/>
              <a:t>Who wants to be a Millionaire?</a:t>
            </a:r>
          </a:p>
          <a:p>
            <a:r>
              <a:rPr lang="en-US" sz="2800" dirty="0" smtClean="0"/>
              <a:t>Wheel of Fortune</a:t>
            </a:r>
          </a:p>
          <a:p>
            <a:r>
              <a:rPr lang="en-US" sz="2800" dirty="0" smtClean="0"/>
              <a:t>Jeopardy</a:t>
            </a:r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15" y="2413721"/>
            <a:ext cx="4675953" cy="35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38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Crowbar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175625" y="6032500"/>
            <a:ext cx="682625" cy="6032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Neck &amp; Head</a:t>
            </a:r>
            <a:endParaRPr lang="en-US" dirty="0"/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175625" y="6032500"/>
            <a:ext cx="682625" cy="6032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2</a:t>
            </a:r>
            <a:r>
              <a:rPr lang="en-US" dirty="0" smtClean="0"/>
              <a:t>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" name="Action Button: Forward or Next 1">
            <a:hlinkClick r:id="rId5" action="ppaction://hlinksldjump" highlightClick="1"/>
          </p:cNvPr>
          <p:cNvSpPr/>
          <p:nvPr/>
        </p:nvSpPr>
        <p:spPr>
          <a:xfrm>
            <a:off x="8159750" y="5984875"/>
            <a:ext cx="587375" cy="587375"/>
          </a:xfrm>
          <a:prstGeom prst="actionButtonForwardNex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>
            <a:hlinkClick r:id="rId6" action="ppaction://hlinksldjump"/>
          </p:cNvPr>
          <p:cNvSpPr/>
          <p:nvPr/>
        </p:nvSpPr>
        <p:spPr>
          <a:xfrm>
            <a:off x="7552468" y="6048375"/>
            <a:ext cx="401016" cy="52387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74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2</a:t>
            </a:r>
            <a:r>
              <a:rPr lang="en-US" dirty="0" smtClean="0"/>
              <a:t>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Wheelbarrow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3" name="Action Button: Home 2">
            <a:hlinkClick r:id="rId5" action="ppaction://hlinksldjump" highlightClick="1"/>
          </p:cNvPr>
          <p:cNvSpPr/>
          <p:nvPr/>
        </p:nvSpPr>
        <p:spPr>
          <a:xfrm>
            <a:off x="8270875" y="6111875"/>
            <a:ext cx="587375" cy="539750"/>
          </a:xfrm>
          <a:prstGeom prst="actionButtonHom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2</a:t>
            </a:r>
            <a:r>
              <a:rPr lang="en-US" dirty="0" smtClean="0"/>
              <a:t>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Nutcracker</a:t>
            </a:r>
            <a:endParaRPr lang="en-US" dirty="0"/>
          </a:p>
        </p:txBody>
      </p:sp>
      <p:sp>
        <p:nvSpPr>
          <p:cNvPr id="11" name="Action Button: Home 10">
            <a:hlinkClick r:id="rId5" action="ppaction://hlinksldjump" highlightClick="1"/>
          </p:cNvPr>
          <p:cNvSpPr/>
          <p:nvPr/>
        </p:nvSpPr>
        <p:spPr>
          <a:xfrm>
            <a:off x="8270875" y="6111875"/>
            <a:ext cx="587375" cy="539750"/>
          </a:xfrm>
          <a:prstGeom prst="actionButtonHom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57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</a:t>
            </a:r>
            <a:r>
              <a:rPr lang="en-US" dirty="0"/>
              <a:t>2</a:t>
            </a:r>
            <a:r>
              <a:rPr lang="en-US" dirty="0" smtClean="0"/>
              <a:t>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Foot, Ankle, Calf (Lower leg)</a:t>
            </a:r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8270875" y="6111875"/>
            <a:ext cx="587375" cy="539750"/>
          </a:xfrm>
          <a:prstGeom prst="actionButtonHome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60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2" name="Action Button: Forward or Next 1">
            <a:hlinkClick r:id="rId3" action="ppaction://hlinksldjump" highlightClick="1"/>
          </p:cNvPr>
          <p:cNvSpPr/>
          <p:nvPr/>
        </p:nvSpPr>
        <p:spPr>
          <a:xfrm>
            <a:off x="8159750" y="5984875"/>
            <a:ext cx="587375" cy="587375"/>
          </a:xfrm>
          <a:prstGeom prst="actionButtonForwardNex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250</a:t>
            </a:r>
            <a:endParaRPr lang="en-US" dirty="0"/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4" name="Multiply 13">
            <a:hlinkClick r:id="rId9" action="ppaction://hlinksldjump"/>
          </p:cNvPr>
          <p:cNvSpPr/>
          <p:nvPr/>
        </p:nvSpPr>
        <p:spPr>
          <a:xfrm>
            <a:off x="7552468" y="6048375"/>
            <a:ext cx="401016" cy="52387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Fishing Rod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3" name="Action Button: Home 2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11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Hockey Stick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Shovel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Levers</a:t>
            </a:r>
            <a:endParaRPr lang="en-US" dirty="0"/>
          </a:p>
        </p:txBody>
      </p:sp>
      <p:sp>
        <p:nvSpPr>
          <p:cNvPr id="13" name="Action Button: Custom 12">
            <a:hlinkClick r:id="" action="ppaction://hlinkshowjump?jump=nextslide" highlightClick="1"/>
          </p:cNvPr>
          <p:cNvSpPr/>
          <p:nvPr/>
        </p:nvSpPr>
        <p:spPr>
          <a:xfrm>
            <a:off x="1936750" y="3127375"/>
            <a:ext cx="3190875" cy="71437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14" name="Action Button: Custom 13">
            <a:hlinkClick r:id="rId2" action="ppaction://hlinksldjump" highlightClick="1"/>
          </p:cNvPr>
          <p:cNvSpPr/>
          <p:nvPr/>
        </p:nvSpPr>
        <p:spPr>
          <a:xfrm>
            <a:off x="1936750" y="4095750"/>
            <a:ext cx="3190875" cy="7620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5" name="Action Button: Custom 14">
            <a:hlinkClick r:id="rId3" action="ppaction://hlinksldjump" highlightClick="1"/>
          </p:cNvPr>
          <p:cNvSpPr/>
          <p:nvPr/>
        </p:nvSpPr>
        <p:spPr>
          <a:xfrm>
            <a:off x="1936750" y="5111750"/>
            <a:ext cx="3190875" cy="79375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50</a:t>
            </a:r>
            <a:endParaRPr lang="en-US" dirty="0"/>
          </a:p>
        </p:txBody>
      </p:sp>
      <p:sp>
        <p:nvSpPr>
          <p:cNvPr id="17" name="Action Button: Forward or Next 16">
            <a:hlinkClick r:id="rId4" action="ppaction://hlinksldjump" highlightClick="1"/>
          </p:cNvPr>
          <p:cNvSpPr/>
          <p:nvPr/>
        </p:nvSpPr>
        <p:spPr>
          <a:xfrm>
            <a:off x="8255000" y="6175375"/>
            <a:ext cx="603250" cy="52387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Multiply 1">
            <a:hlinkClick r:id="rId5" action="ppaction://hlinksldjump"/>
          </p:cNvPr>
          <p:cNvSpPr/>
          <p:nvPr/>
        </p:nvSpPr>
        <p:spPr>
          <a:xfrm>
            <a:off x="7552468" y="6175375"/>
            <a:ext cx="401016" cy="52387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8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Chopsticks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Golf Club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3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US" dirty="0"/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5432425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5432425" y="3127375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936750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936750" y="39941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US" dirty="0"/>
          </a:p>
        </p:txBody>
      </p:sp>
      <p:sp>
        <p:nvSpPr>
          <p:cNvPr id="13" name="Rectangle 12">
            <a:hlinkClick r:id="rId2" action="ppaction://hlinksldjump"/>
          </p:cNvPr>
          <p:cNvSpPr/>
          <p:nvPr/>
        </p:nvSpPr>
        <p:spPr>
          <a:xfrm>
            <a:off x="5432425" y="4933950"/>
            <a:ext cx="3190875" cy="71437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Bicep, Elbow, Weight in Hand</a:t>
            </a:r>
            <a:endParaRPr lang="en-US" dirty="0"/>
          </a:p>
        </p:txBody>
      </p:sp>
      <p:sp>
        <p:nvSpPr>
          <p:cNvPr id="14" name="Action Button: Home 13">
            <a:hlinkClick r:id="rId3" action="ppaction://hlinksldjump" highlightClick="1"/>
          </p:cNvPr>
          <p:cNvSpPr/>
          <p:nvPr/>
        </p:nvSpPr>
        <p:spPr>
          <a:xfrm>
            <a:off x="8207375" y="6096000"/>
            <a:ext cx="650875" cy="603250"/>
          </a:xfrm>
          <a:prstGeom prst="actionButtonHom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89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ultiply 3"/>
          <p:cNvSpPr/>
          <p:nvPr/>
        </p:nvSpPr>
        <p:spPr>
          <a:xfrm>
            <a:off x="2907366" y="1203231"/>
            <a:ext cx="3224837" cy="4311578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77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057275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Inclined Plane can also be referred to as a ______?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20649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Hill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Airplane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Ramp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Wooden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6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1073150"/>
          </a:xfrm>
        </p:spPr>
        <p:txBody>
          <a:bodyPr>
            <a:noAutofit/>
          </a:bodyPr>
          <a:lstStyle/>
          <a:p>
            <a:r>
              <a:rPr lang="en-US" sz="2800" dirty="0" smtClean="0"/>
              <a:t>An Inclined Plane can also be referred to as a ______ 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645109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71750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Hill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86425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Airplane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86425" y="3673475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C. Ramp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1750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Wooden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8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05727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unit for Force?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03279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Newtons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Meters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Watts 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Joules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48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05727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unit for Force?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177954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200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673475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A. </a:t>
            </a:r>
            <a:r>
              <a:rPr lang="en-US" dirty="0" err="1" smtClean="0">
                <a:solidFill>
                  <a:srgbClr val="000000"/>
                </a:solidFill>
              </a:rPr>
              <a:t>Newtons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Meters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673475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Watts 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52755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Joules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59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dirty="0" smtClean="0"/>
              <a:t>In the inclined plane/mechanical advantage experiment, as the height of the ramp increased, the ______  ______ 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440488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Load </a:t>
            </a:r>
            <a:r>
              <a:rPr lang="en-US" dirty="0" smtClean="0"/>
              <a:t>f</a:t>
            </a:r>
            <a:r>
              <a:rPr lang="en-US" dirty="0" smtClean="0"/>
              <a:t>orc</a:t>
            </a:r>
            <a:r>
              <a:rPr lang="en-US" dirty="0" smtClean="0"/>
              <a:t>e; increased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Effort force; decreased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L</a:t>
            </a:r>
            <a:r>
              <a:rPr lang="en-US" dirty="0" smtClean="0"/>
              <a:t>oad force; decreased 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Effort force; increased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88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dirty="0" smtClean="0"/>
              <a:t>In the inclined plane/mechanical advantage experiment, as the height of the ramp increased, the ______  ______ 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87153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300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Load </a:t>
            </a:r>
            <a:r>
              <a:rPr lang="en-US" dirty="0" smtClean="0"/>
              <a:t>f</a:t>
            </a:r>
            <a:r>
              <a:rPr lang="en-US" dirty="0" smtClean="0"/>
              <a:t>orc</a:t>
            </a:r>
            <a:r>
              <a:rPr lang="en-US" dirty="0" smtClean="0"/>
              <a:t>e; increased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Effort force; decreased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L</a:t>
            </a:r>
            <a:r>
              <a:rPr lang="en-US" dirty="0" smtClean="0"/>
              <a:t>oad force; decreased 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B. Effort force; increased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7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1  (E – F</a:t>
            </a:r>
            <a:r>
              <a:rPr lang="en-US" dirty="0"/>
              <a:t> </a:t>
            </a:r>
            <a:r>
              <a:rPr lang="en-US" dirty="0" smtClean="0"/>
              <a:t>– L)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207375" y="6064250"/>
            <a:ext cx="650875" cy="650875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4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formula for Mechanical Advantage?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253280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400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Load Force/Effort Force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All of the above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Output Force/Input Force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Effort Arm/Load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11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formula for Mechanical Advantage?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863023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400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Load Force/Effort Force 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D. All of the above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Output Force/Input Force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Effort Arm/Load 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963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unit for Mechanical Advantage?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594290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500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Newtons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Joules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No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68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is the unit for Mechanical Advantage?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444966"/>
              </p:ext>
            </p:extLst>
          </p:nvPr>
        </p:nvGraphicFramePr>
        <p:xfrm>
          <a:off x="284163" y="3673475"/>
          <a:ext cx="1063625" cy="2851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500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Meters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</a:t>
            </a:r>
            <a:r>
              <a:rPr lang="en-US" dirty="0" err="1" smtClean="0"/>
              <a:t>Newtons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Joules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B. No Unit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007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dirty="0" smtClean="0"/>
              <a:t>What is the Mechanical Advantage of a Class 2 lever carrying a load of 1200g where the Effort Force is 7.0 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933521"/>
              </p:ext>
            </p:extLst>
          </p:nvPr>
        </p:nvGraphicFramePr>
        <p:xfrm>
          <a:off x="284163" y="3186640"/>
          <a:ext cx="1063625" cy="332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1000!!!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0.7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C. </a:t>
            </a:r>
            <a:r>
              <a:rPr lang="en-US" dirty="0" smtClean="0"/>
              <a:t>1.7</a:t>
            </a:r>
            <a:endParaRPr lang="en-US" dirty="0"/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80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2 – Millionaire?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599"/>
            <a:ext cx="7076747" cy="1216025"/>
          </a:xfrm>
        </p:spPr>
        <p:txBody>
          <a:bodyPr>
            <a:noAutofit/>
          </a:bodyPr>
          <a:lstStyle/>
          <a:p>
            <a:r>
              <a:rPr lang="en-US" dirty="0" smtClean="0"/>
              <a:t>What is the Mechanical Advantage of a Class 2 lever carrying a load of 1200g where the Effort Force is 7.0 N?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395642"/>
              </p:ext>
            </p:extLst>
          </p:nvPr>
        </p:nvGraphicFramePr>
        <p:xfrm>
          <a:off x="284163" y="3186640"/>
          <a:ext cx="1063625" cy="3326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625"/>
              </a:tblGrid>
              <a:tr h="475192">
                <a:tc>
                  <a:txBody>
                    <a:bodyPr/>
                    <a:lstStyle/>
                    <a:p>
                      <a:r>
                        <a:rPr lang="en-US" dirty="0" smtClean="0"/>
                        <a:t>POINTS</a:t>
                      </a:r>
                      <a:endParaRPr lang="en-US" dirty="0"/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100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200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300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400</a:t>
                      </a: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rgbClr val="000000"/>
                          </a:solidFill>
                        </a:rPr>
                        <a:t>500</a:t>
                      </a:r>
                    </a:p>
                  </a:txBody>
                  <a:tcPr/>
                </a:tc>
              </a:tr>
              <a:tr h="47519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1000!!!</a:t>
                      </a:r>
                      <a:endParaRPr lang="en-US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>
            <a:hlinkClick r:id="rId2" action="ppaction://hlinksldjump"/>
          </p:cNvPr>
          <p:cNvSpPr/>
          <p:nvPr/>
        </p:nvSpPr>
        <p:spPr>
          <a:xfrm>
            <a:off x="2571750" y="3962400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</a:t>
            </a:r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5686425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D. 0.5</a:t>
            </a:r>
            <a:endParaRPr lang="en-US" dirty="0"/>
          </a:p>
        </p:txBody>
      </p:sp>
      <p:sp>
        <p:nvSpPr>
          <p:cNvPr id="7" name="Rectangle 6">
            <a:hlinkClick r:id="rId2" action="ppaction://hlinksldjump"/>
          </p:cNvPr>
          <p:cNvSpPr/>
          <p:nvPr/>
        </p:nvSpPr>
        <p:spPr>
          <a:xfrm>
            <a:off x="5686425" y="3962400"/>
            <a:ext cx="2809875" cy="644525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C. </a:t>
            </a:r>
            <a:r>
              <a:rPr lang="en-US" dirty="0" smtClean="0">
                <a:solidFill>
                  <a:srgbClr val="000000"/>
                </a:solidFill>
              </a:rPr>
              <a:t>1.7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2571750" y="4849812"/>
            <a:ext cx="2809875" cy="6445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B. 1.8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3 – Wheel of Fortune!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1313957"/>
          </a:xfrm>
        </p:spPr>
        <p:txBody>
          <a:bodyPr/>
          <a:lstStyle/>
          <a:p>
            <a:r>
              <a:rPr lang="en-US" dirty="0" smtClean="0"/>
              <a:t>Two turning objects that are attached to each other at their centers, and one causes the other to turn.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5432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95720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006008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28146" y="3645503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226584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0000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59712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80288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48722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16296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006008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238434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59712" y="3645503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2"/>
          </p:cNvPr>
          <p:cNvSpPr/>
          <p:nvPr/>
        </p:nvSpPr>
        <p:spPr>
          <a:xfrm>
            <a:off x="300781" y="5224397"/>
            <a:ext cx="1583448" cy="132431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844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6697"/>
          <a:stretch/>
        </p:blipFill>
        <p:spPr>
          <a:xfrm>
            <a:off x="0" y="4853644"/>
            <a:ext cx="2406096" cy="2004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3 – Wheel of Fortune!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1313957"/>
          </a:xfrm>
        </p:spPr>
        <p:txBody>
          <a:bodyPr/>
          <a:lstStyle/>
          <a:p>
            <a:r>
              <a:rPr lang="en-US" dirty="0" smtClean="0"/>
              <a:t>Two turning objects that are attached to each other at their centers, and one causes the other to turn.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85432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95720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006008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28146" y="3645503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26584" y="364403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70000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9712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0288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848722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16296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006008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238434" y="4663550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59712" y="3645503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2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3 – Wheel of Fortune!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13139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Wheel and Axle Invention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649424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59712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870000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84398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4686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70000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59712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80288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921440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00864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090576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311152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hlinkClick r:id="rId2"/>
          </p:cNvPr>
          <p:cNvSpPr/>
          <p:nvPr/>
        </p:nvSpPr>
        <p:spPr>
          <a:xfrm>
            <a:off x="300781" y="5224397"/>
            <a:ext cx="1583448" cy="132431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31728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142016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480288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5550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15262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04974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94686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79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3 – Wheel of Fortune!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13139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Wheel and Axle Invention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649424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59712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70000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84398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94686" y="3363612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70000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259712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480288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921440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700864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90576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311152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531728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7142016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480288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25550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315262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704974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094686" y="533985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752304" y="4383126"/>
            <a:ext cx="610288" cy="5608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177827"/>
            <a:ext cx="3041038" cy="168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2 (F – L – E)</a:t>
            </a:r>
            <a:endParaRPr lang="en-US" dirty="0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8207375" y="6064250"/>
            <a:ext cx="650875" cy="650875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2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99000" y="2346860"/>
            <a:ext cx="1954953" cy="451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Pulleys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844047" y="2351594"/>
            <a:ext cx="1954953" cy="451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Wheels &amp; Gears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53953" y="2346860"/>
            <a:ext cx="1954953" cy="4512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Work &amp; Energy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1844047" y="2806023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>
            <a:hlinkClick r:id="rId3" action="ppaction://hlinksldjump"/>
          </p:cNvPr>
          <p:cNvSpPr/>
          <p:nvPr/>
        </p:nvSpPr>
        <p:spPr>
          <a:xfrm>
            <a:off x="3800282" y="3629518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844047" y="3638033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5755235" y="3629518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5753953" y="2797508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3800282" y="2797508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100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Rectangle 27">
            <a:hlinkClick r:id="rId8" action="ppaction://hlinksldjump"/>
          </p:cNvPr>
          <p:cNvSpPr/>
          <p:nvPr/>
        </p:nvSpPr>
        <p:spPr>
          <a:xfrm>
            <a:off x="1845329" y="4461528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9" name="Rectangle 28">
            <a:hlinkClick r:id="rId9" action="ppaction://hlinksldjump"/>
          </p:cNvPr>
          <p:cNvSpPr/>
          <p:nvPr/>
        </p:nvSpPr>
        <p:spPr>
          <a:xfrm>
            <a:off x="5753953" y="4470043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Rectangle 29">
            <a:hlinkClick r:id="rId10" action="ppaction://hlinksldjump"/>
          </p:cNvPr>
          <p:cNvSpPr/>
          <p:nvPr/>
        </p:nvSpPr>
        <p:spPr>
          <a:xfrm>
            <a:off x="3799000" y="4470043"/>
            <a:ext cx="1954953" cy="83201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00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Action Button: End 30">
            <a:hlinkClick r:id="" action="ppaction://hlinkshowjump?jump=lastslide" highlightClick="1"/>
          </p:cNvPr>
          <p:cNvSpPr/>
          <p:nvPr/>
        </p:nvSpPr>
        <p:spPr>
          <a:xfrm>
            <a:off x="8120574" y="6016156"/>
            <a:ext cx="737676" cy="618327"/>
          </a:xfrm>
          <a:prstGeom prst="actionButtonEn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3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Another name for driven gear.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450336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….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4800" dirty="0" smtClean="0"/>
              <a:t>Follower</a:t>
            </a:r>
            <a:endParaRPr lang="en-US" sz="4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99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In a wheel and axle system with two differently sized wheels, when you move the smaller of the two wheels, the result is _________.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550" y="3855439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9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….</a:t>
            </a:r>
            <a:endParaRPr lang="en-US" dirty="0"/>
          </a:p>
          <a:p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4800" dirty="0" smtClean="0"/>
              <a:t>Distance</a:t>
            </a:r>
            <a:endParaRPr lang="en-US" sz="3600" dirty="0" smtClean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2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speed ratio for these two gears.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3780" y="2957210"/>
            <a:ext cx="3493237" cy="31959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49419" y="5264136"/>
            <a:ext cx="1303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71834" y="4761951"/>
            <a:ext cx="113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Driven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2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4800" dirty="0" smtClean="0"/>
              <a:t>	2.86</a:t>
            </a:r>
            <a:endParaRPr lang="en-US" sz="4800" dirty="0"/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6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class lever a pulley is most similar to.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9" y="2980761"/>
            <a:ext cx="2830203" cy="356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	</a:t>
            </a:r>
            <a:r>
              <a:rPr lang="en-US" sz="4800" dirty="0" smtClean="0"/>
              <a:t>Class One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055"/>
          <a:stretch/>
        </p:blipFill>
        <p:spPr>
          <a:xfrm>
            <a:off x="1274313" y="3252601"/>
            <a:ext cx="2325648" cy="3388031"/>
          </a:xfrm>
          <a:prstGeom prst="rect">
            <a:avLst/>
          </a:prstGeom>
        </p:spPr>
      </p:pic>
      <p:sp>
        <p:nvSpPr>
          <p:cNvPr id="5" name="Action Button: Home 4">
            <a:hlinkClick r:id="rId3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type of pulley where the direction of the effort force is up.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491" y="3389532"/>
            <a:ext cx="4821939" cy="311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67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Types </a:t>
            </a:r>
            <a:r>
              <a:rPr lang="en-US" dirty="0" smtClean="0"/>
              <a:t>of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Class 3 (F – E – L)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9" name="Action Button: Home 8">
            <a:hlinkClick r:id="rId2" action="ppaction://hlinksldjump" highlightClick="1"/>
          </p:cNvPr>
          <p:cNvSpPr/>
          <p:nvPr/>
        </p:nvSpPr>
        <p:spPr>
          <a:xfrm>
            <a:off x="8207375" y="6064250"/>
            <a:ext cx="650875" cy="650875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7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4800" dirty="0" smtClean="0"/>
              <a:t>Movable</a:t>
            </a:r>
            <a:endParaRPr lang="en-US" sz="48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60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pulley that creates the greatest amount of mechanical advantage: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503" y="3119594"/>
            <a:ext cx="6373887" cy="365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675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              E; A Compound Pulley</a:t>
            </a:r>
            <a:endParaRPr lang="en-US" sz="28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797" y="2891097"/>
            <a:ext cx="5166073" cy="296162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5831441" y="6032867"/>
            <a:ext cx="451143" cy="334231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3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36151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A transfer of Energy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AND</a:t>
            </a:r>
          </a:p>
          <a:p>
            <a:r>
              <a:rPr lang="en-US" sz="2800" dirty="0" smtClean="0"/>
              <a:t>It can be neither created nor destroyed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(2 words)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9440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356503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What is …</a:t>
            </a:r>
          </a:p>
          <a:p>
            <a:endParaRPr lang="en-US" sz="200" dirty="0"/>
          </a:p>
          <a:p>
            <a:pPr marL="0" indent="0">
              <a:buNone/>
            </a:pPr>
            <a:r>
              <a:rPr lang="en-US" sz="2800" dirty="0" smtClean="0"/>
              <a:t>		</a:t>
            </a:r>
            <a:r>
              <a:rPr lang="en-US" sz="5200" dirty="0" smtClean="0"/>
              <a:t>Work </a:t>
            </a:r>
          </a:p>
          <a:p>
            <a:pPr marL="0" indent="0">
              <a:buNone/>
            </a:pPr>
            <a:r>
              <a:rPr lang="en-US" sz="5200" dirty="0"/>
              <a:t>	</a:t>
            </a:r>
            <a:r>
              <a:rPr lang="en-US" sz="5200" dirty="0" smtClean="0"/>
              <a:t>	   &amp; </a:t>
            </a:r>
          </a:p>
          <a:p>
            <a:pPr marL="0" indent="0">
              <a:buNone/>
            </a:pPr>
            <a:r>
              <a:rPr lang="en-US" sz="5200" dirty="0"/>
              <a:t>	</a:t>
            </a:r>
            <a:r>
              <a:rPr lang="en-US" sz="5200" dirty="0" smtClean="0"/>
              <a:t>	Energy	</a:t>
            </a:r>
            <a:endParaRPr lang="en-US" sz="86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83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Stored energy of a skydiver.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292" y="3083585"/>
            <a:ext cx="4707668" cy="323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3600" dirty="0" smtClean="0"/>
              <a:t>Gravitational Potential Energy</a:t>
            </a:r>
            <a:endParaRPr lang="en-US" sz="48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3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does the picture show?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148" y="3019312"/>
            <a:ext cx="7672882" cy="31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7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4 - Jeopardy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503" y="2133600"/>
            <a:ext cx="7076747" cy="281301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…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4400" dirty="0" smtClean="0"/>
              <a:t>Energy Transmission</a:t>
            </a:r>
            <a:endParaRPr lang="en-US" sz="72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37283" y="6032867"/>
            <a:ext cx="720967" cy="635039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40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06350" y="2373039"/>
            <a:ext cx="4143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Thanks for Playing!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04921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>
            <a:hlinkClick r:id="rId2" action="ppaction://hlinksldjump"/>
          </p:cNvPr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200</a:t>
            </a:r>
            <a:endParaRPr lang="en-US" dirty="0"/>
          </a:p>
        </p:txBody>
      </p:sp>
      <p:sp>
        <p:nvSpPr>
          <p:cNvPr id="8" name="Rectangle 7">
            <a:hlinkClick r:id="rId4" action="ppaction://hlinksldjump"/>
          </p:cNvPr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250</a:t>
            </a:r>
            <a:endParaRPr lang="en-US" dirty="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150</a:t>
            </a:r>
            <a:endParaRPr lang="en-US" dirty="0"/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2" name="Action Button: Forward or Next 1">
            <a:hlinkClick r:id="rId7" action="ppaction://hlinksldjump" highlightClick="1"/>
          </p:cNvPr>
          <p:cNvSpPr/>
          <p:nvPr/>
        </p:nvSpPr>
        <p:spPr>
          <a:xfrm>
            <a:off x="8159750" y="5984875"/>
            <a:ext cx="587375" cy="587375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>
            <a:hlinkClick r:id="rId8" action="ppaction://hlinksldjump"/>
          </p:cNvPr>
          <p:cNvSpPr/>
          <p:nvPr/>
        </p:nvSpPr>
        <p:spPr>
          <a:xfrm>
            <a:off x="7552468" y="6048375"/>
            <a:ext cx="401016" cy="523875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Teeter Totter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2" name="Action Button: Home 1">
            <a:hlinkClick r:id="rId2" action="ppaction://hlinksldjump" highlightClick="1"/>
          </p:cNvPr>
          <p:cNvSpPr/>
          <p:nvPr/>
        </p:nvSpPr>
        <p:spPr>
          <a:xfrm>
            <a:off x="8175625" y="6032500"/>
            <a:ext cx="682625" cy="6032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Pliers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175625" y="6032500"/>
            <a:ext cx="682625" cy="6032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Show 1 – Family </a:t>
            </a:r>
            <a:r>
              <a:rPr lang="en-US" dirty="0" smtClean="0"/>
              <a:t>Feud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1503" y="2133601"/>
            <a:ext cx="7076747" cy="565150"/>
          </a:xfrm>
        </p:spPr>
        <p:txBody>
          <a:bodyPr/>
          <a:lstStyle/>
          <a:p>
            <a:r>
              <a:rPr lang="en-US" dirty="0" smtClean="0"/>
              <a:t>Class 1 Levers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36750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1936750" y="50260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Sizzors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36750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5368925" y="312737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68925" y="4073525"/>
            <a:ext cx="3190875" cy="7143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12" name="Action Button: Home 11">
            <a:hlinkClick r:id="rId2" action="ppaction://hlinksldjump" highlightClick="1"/>
          </p:cNvPr>
          <p:cNvSpPr/>
          <p:nvPr/>
        </p:nvSpPr>
        <p:spPr>
          <a:xfrm>
            <a:off x="8175625" y="6032500"/>
            <a:ext cx="682625" cy="603250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3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794</TotalTime>
  <Words>1221</Words>
  <Application>Microsoft Macintosh PowerPoint</Application>
  <PresentationFormat>On-screen Show (4:3)</PresentationFormat>
  <Paragraphs>404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Spectrum</vt:lpstr>
      <vt:lpstr>Simple Machines Game Show!!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Game Show 1 – Family Feud</vt:lpstr>
      <vt:lpstr>PowerPoint Presentation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2 – Millionaire?</vt:lpstr>
      <vt:lpstr>Game Show 3 – Wheel of Fortune!</vt:lpstr>
      <vt:lpstr>Game Show 3 – Wheel of Fortune!</vt:lpstr>
      <vt:lpstr>Game Show 3 – Wheel of Fortune!</vt:lpstr>
      <vt:lpstr>Game Show 3 – Wheel of Fortune!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Game Show 4 - Jeopardy</vt:lpstr>
      <vt:lpstr>PowerPoint Presentation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Machines Game Show!!</dc:title>
  <dc:creator>Megan Semel</dc:creator>
  <cp:lastModifiedBy>Megan Semel</cp:lastModifiedBy>
  <cp:revision>33</cp:revision>
  <dcterms:created xsi:type="dcterms:W3CDTF">2015-04-23T14:08:54Z</dcterms:created>
  <dcterms:modified xsi:type="dcterms:W3CDTF">2015-04-24T05:23:01Z</dcterms:modified>
</cp:coreProperties>
</file>